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handoutMasterIdLst>
    <p:handoutMasterId r:id="rId46"/>
  </p:handoutMasterIdLst>
  <p:sldIdLst>
    <p:sldId id="299" r:id="rId2"/>
    <p:sldId id="296" r:id="rId3"/>
    <p:sldId id="297" r:id="rId4"/>
    <p:sldId id="298" r:id="rId5"/>
    <p:sldId id="300" r:id="rId6"/>
    <p:sldId id="256" r:id="rId7"/>
    <p:sldId id="257" r:id="rId8"/>
    <p:sldId id="301" r:id="rId9"/>
    <p:sldId id="262" r:id="rId10"/>
    <p:sldId id="263" r:id="rId11"/>
    <p:sldId id="285" r:id="rId12"/>
    <p:sldId id="264" r:id="rId13"/>
    <p:sldId id="302" r:id="rId14"/>
    <p:sldId id="265" r:id="rId15"/>
    <p:sldId id="266" r:id="rId16"/>
    <p:sldId id="270" r:id="rId17"/>
    <p:sldId id="271" r:id="rId18"/>
    <p:sldId id="269" r:id="rId19"/>
    <p:sldId id="272" r:id="rId20"/>
    <p:sldId id="303" r:id="rId21"/>
    <p:sldId id="261" r:id="rId22"/>
    <p:sldId id="274" r:id="rId23"/>
    <p:sldId id="286" r:id="rId24"/>
    <p:sldId id="294" r:id="rId25"/>
    <p:sldId id="287" r:id="rId26"/>
    <p:sldId id="288" r:id="rId27"/>
    <p:sldId id="276" r:id="rId28"/>
    <p:sldId id="290" r:id="rId29"/>
    <p:sldId id="291" r:id="rId30"/>
    <p:sldId id="289" r:id="rId31"/>
    <p:sldId id="277" r:id="rId32"/>
    <p:sldId id="279" r:id="rId33"/>
    <p:sldId id="280" r:id="rId34"/>
    <p:sldId id="281" r:id="rId35"/>
    <p:sldId id="282" r:id="rId36"/>
    <p:sldId id="292" r:id="rId37"/>
    <p:sldId id="304" r:id="rId38"/>
    <p:sldId id="283" r:id="rId39"/>
    <p:sldId id="293" r:id="rId40"/>
    <p:sldId id="284" r:id="rId41"/>
    <p:sldId id="258" r:id="rId42"/>
    <p:sldId id="259" r:id="rId43"/>
    <p:sldId id="295"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00"/>
    <p:restoredTop sz="50091"/>
  </p:normalViewPr>
  <p:slideViewPr>
    <p:cSldViewPr snapToObjects="1">
      <p:cViewPr varScale="1">
        <p:scale>
          <a:sx n="43" d="100"/>
          <a:sy n="43" d="100"/>
        </p:scale>
        <p:origin x="158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7A07114-7B68-7440-9C72-FA6FC7D1BA86}" type="datetime1">
              <a:rPr lang="en-US" altLang="en-US"/>
              <a:pPr/>
              <a:t>8/17/17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2A4B157-961D-034C-96C9-3C1C8D89F47D}" type="slidenum">
              <a:rPr lang="en-US" altLang="en-US"/>
              <a:pPr/>
              <a:t>‹#›</a:t>
            </a:fld>
            <a:endParaRPr lang="en-US" altLang="en-US"/>
          </a:p>
        </p:txBody>
      </p:sp>
    </p:spTree>
    <p:extLst>
      <p:ext uri="{BB962C8B-B14F-4D97-AF65-F5344CB8AC3E}">
        <p14:creationId xmlns:p14="http://schemas.microsoft.com/office/powerpoint/2010/main" val="1591910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D245156-A596-0F42-993D-8470AE146EBF}" type="datetimeFigureOut">
              <a:rPr lang="en-US" altLang="en-US"/>
              <a:pPr/>
              <a:t>8/17/17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A13B597-2DDF-B545-99B5-EC791D006154}" type="slidenum">
              <a:rPr lang="en-US" altLang="en-US"/>
              <a:pPr/>
              <a:t>‹#›</a:t>
            </a:fld>
            <a:endParaRPr lang="en-US" altLang="en-US"/>
          </a:p>
        </p:txBody>
      </p:sp>
    </p:spTree>
    <p:extLst>
      <p:ext uri="{BB962C8B-B14F-4D97-AF65-F5344CB8AC3E}">
        <p14:creationId xmlns:p14="http://schemas.microsoft.com/office/powerpoint/2010/main" val="17605534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3B597-2DDF-B545-99B5-EC791D006154}" type="slidenum">
              <a:rPr lang="en-US" altLang="en-US" smtClean="0"/>
              <a:pPr/>
              <a:t>6</a:t>
            </a:fld>
            <a:endParaRPr lang="en-US" altLang="en-US"/>
          </a:p>
        </p:txBody>
      </p:sp>
    </p:spTree>
    <p:extLst>
      <p:ext uri="{BB962C8B-B14F-4D97-AF65-F5344CB8AC3E}">
        <p14:creationId xmlns:p14="http://schemas.microsoft.com/office/powerpoint/2010/main" val="186788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1.3 Trillion</a:t>
            </a:r>
          </a:p>
          <a:p>
            <a:pPr eaLnBrk="1" hangingPunct="1">
              <a:spcBef>
                <a:spcPct val="0"/>
              </a:spcBef>
            </a:pPr>
            <a:r>
              <a:rPr lang="en-US" altLang="en-US">
                <a:ea typeface="ＭＳ Ｐゴシック" charset="-128"/>
              </a:rPr>
              <a:t>68 billion alone in 2015</a:t>
            </a:r>
          </a:p>
          <a:p>
            <a:pPr eaLnBrk="1" hangingPunct="1">
              <a:spcBef>
                <a:spcPct val="0"/>
              </a:spcBef>
            </a:pPr>
            <a:r>
              <a:rPr lang="en-US" altLang="en-US">
                <a:ea typeface="ＭＳ Ｐゴシック" charset="-128"/>
              </a:rPr>
              <a:t>$35,000</a:t>
            </a:r>
          </a:p>
          <a:p>
            <a:pPr eaLnBrk="1" hangingPunct="1">
              <a:spcBef>
                <a:spcPct val="0"/>
              </a:spcBef>
            </a:pPr>
            <a:r>
              <a:rPr lang="en-US" altLang="en-US">
                <a:ea typeface="ＭＳ Ｐゴシック" charset="-128"/>
              </a:rPr>
              <a:t>71%</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B57A25A-BBC6-7D45-B9DD-70D0BA50B08B}" type="slidenum">
              <a:rPr lang="en-US" altLang="en-US" sz="1200"/>
              <a:pPr eaLnBrk="1" hangingPunct="1"/>
              <a:t>8</a:t>
            </a:fld>
            <a:endParaRPr lang="en-US" altLang="en-US" sz="1200"/>
          </a:p>
        </p:txBody>
      </p:sp>
    </p:spTree>
    <p:extLst>
      <p:ext uri="{BB962C8B-B14F-4D97-AF65-F5344CB8AC3E}">
        <p14:creationId xmlns:p14="http://schemas.microsoft.com/office/powerpoint/2010/main" val="188826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charset="-128"/>
              </a:rPr>
              <a:t>3.1 million</a:t>
            </a:r>
          </a:p>
          <a:p>
            <a:pPr eaLnBrk="1" hangingPunct="1"/>
            <a:r>
              <a:rPr lang="en-US" altLang="en-US">
                <a:ea typeface="ＭＳ Ｐゴシック" charset="-128"/>
              </a:rPr>
              <a:t>Domestic = within the border</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1ED2092-4D09-E346-8882-39E25CA9259C}" type="slidenum">
              <a:rPr lang="en-US" altLang="en-US" sz="1200"/>
              <a:pPr eaLnBrk="1" hangingPunct="1"/>
              <a:t>20</a:t>
            </a:fld>
            <a:endParaRPr lang="en-US" altLang="en-US" sz="1200"/>
          </a:p>
        </p:txBody>
      </p:sp>
    </p:spTree>
    <p:extLst>
      <p:ext uri="{BB962C8B-B14F-4D97-AF65-F5344CB8AC3E}">
        <p14:creationId xmlns:p14="http://schemas.microsoft.com/office/powerpoint/2010/main" val="537628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1.xml"/><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05" charset="-128"/>
              <a:cs typeface="ＭＳ Ｐゴシック" pitchFamily="-105"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Lucida Sans Unicode" pitchFamily="-105" charset="-52"/>
                <a:ea typeface="ＭＳ Ｐゴシック" pitchFamily="-105" charset="-128"/>
                <a:cs typeface="ＭＳ Ｐゴシック" pitchFamily="-105" charset="-128"/>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05" charset="-128"/>
                <a:cs typeface="ＭＳ Ｐゴシック" pitchFamily="-105"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AF844365-E1A3-E540-A5FA-4B42900AAB3C}" type="datetime1">
              <a:rPr lang="en-US" altLang="en-US"/>
              <a:pPr/>
              <a:t>8/17/17</a:t>
            </a:fld>
            <a:endParaRPr lang="en-US" alt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B82B60BD-246C-D542-9861-CA899F6A82AF}" type="slidenum">
              <a:rPr lang="en-US" altLang="en-US"/>
              <a:pPr/>
              <a:t>‹#›</a:t>
            </a:fld>
            <a:endParaRPr lang="en-US" altLang="en-US"/>
          </a:p>
        </p:txBody>
      </p:sp>
    </p:spTree>
    <p:extLst>
      <p:ext uri="{BB962C8B-B14F-4D97-AF65-F5344CB8AC3E}">
        <p14:creationId xmlns:p14="http://schemas.microsoft.com/office/powerpoint/2010/main" val="185045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365BB44C-5436-1742-A2A1-7A98A33FE556}" type="datetime1">
              <a:rPr lang="en-US" altLang="en-US"/>
              <a:pPr/>
              <a:t>8/17/17</a:t>
            </a:fld>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A3E0F1AD-A635-B34A-8A06-B829DF0FBA6B}" type="slidenum">
              <a:rPr lang="en-US" altLang="en-US"/>
              <a:pPr/>
              <a:t>‹#›</a:t>
            </a:fld>
            <a:endParaRPr lang="en-US" altLang="en-US"/>
          </a:p>
        </p:txBody>
      </p:sp>
    </p:spTree>
    <p:extLst>
      <p:ext uri="{BB962C8B-B14F-4D97-AF65-F5344CB8AC3E}">
        <p14:creationId xmlns:p14="http://schemas.microsoft.com/office/powerpoint/2010/main" val="179032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6F3ABF75-6F19-2F4F-B1E2-7C8E135FB81B}" type="datetime1">
              <a:rPr lang="en-US" altLang="en-US"/>
              <a:pPr/>
              <a:t>8/17/17</a:t>
            </a:fld>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0AAF1DF3-27BC-CA44-BBF0-8E2E19AAB0D9}" type="slidenum">
              <a:rPr lang="en-US" altLang="en-US"/>
              <a:pPr/>
              <a:t>‹#›</a:t>
            </a:fld>
            <a:endParaRPr lang="en-US" altLang="en-US"/>
          </a:p>
        </p:txBody>
      </p:sp>
    </p:spTree>
    <p:extLst>
      <p:ext uri="{BB962C8B-B14F-4D97-AF65-F5344CB8AC3E}">
        <p14:creationId xmlns:p14="http://schemas.microsoft.com/office/powerpoint/2010/main" val="154987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75B017B9-7401-5546-B4A5-CBC5023A9F89}" type="datetime1">
              <a:rPr lang="en-US" altLang="en-US"/>
              <a:pPr/>
              <a:t>8/17/17</a:t>
            </a:fld>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98556B7-4358-9F42-8D55-47E26720CF5D}" type="slidenum">
              <a:rPr lang="en-US" altLang="en-US"/>
              <a:pPr/>
              <a:t>‹#›</a:t>
            </a:fld>
            <a:endParaRPr lang="en-US" altLang="en-US"/>
          </a:p>
        </p:txBody>
      </p:sp>
    </p:spTree>
    <p:extLst>
      <p:ext uri="{BB962C8B-B14F-4D97-AF65-F5344CB8AC3E}">
        <p14:creationId xmlns:p14="http://schemas.microsoft.com/office/powerpoint/2010/main" val="14596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rgbClr val="FFFFFF"/>
              </a:solidFill>
              <a:ea typeface="ＭＳ Ｐゴシック" pitchFamily="-105" charset="-128"/>
              <a:cs typeface="ＭＳ Ｐゴシック" pitchFamily="-105" charset="-128"/>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rgbClr val="FFFFFF"/>
              </a:solidFill>
              <a:ea typeface="ＭＳ Ｐゴシック" pitchFamily="-105" charset="-128"/>
              <a:cs typeface="ＭＳ Ｐゴシック" pitchFamily="-105" charset="-128"/>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9EB105E8-9F11-3E44-B171-84BB70F953F4}" type="datetime1">
              <a:rPr lang="en-US" altLang="en-US"/>
              <a:pPr/>
              <a:t>8/17/17</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0F19297D-6107-1947-9A88-EB713278D117}" type="slidenum">
              <a:rPr lang="en-US" altLang="en-US"/>
              <a:pPr/>
              <a:t>‹#›</a:t>
            </a:fld>
            <a:endParaRPr lang="en-US" altLang="en-US"/>
          </a:p>
        </p:txBody>
      </p:sp>
    </p:spTree>
    <p:extLst>
      <p:ext uri="{BB962C8B-B14F-4D97-AF65-F5344CB8AC3E}">
        <p14:creationId xmlns:p14="http://schemas.microsoft.com/office/powerpoint/2010/main" val="7690096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fld id="{3A13D655-8F89-2D47-98C9-B623614DF35F}" type="datetime1">
              <a:rPr lang="en-US" altLang="en-US"/>
              <a:pPr/>
              <a:t>8/17/17</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C42E2AF-7D33-A64B-8BC0-D2BE83751A58}" type="slidenum">
              <a:rPr lang="en-US" altLang="en-US"/>
              <a:pPr/>
              <a:t>‹#›</a:t>
            </a:fld>
            <a:endParaRPr lang="en-US" altLang="en-US"/>
          </a:p>
        </p:txBody>
      </p:sp>
    </p:spTree>
    <p:extLst>
      <p:ext uri="{BB962C8B-B14F-4D97-AF65-F5344CB8AC3E}">
        <p14:creationId xmlns:p14="http://schemas.microsoft.com/office/powerpoint/2010/main" val="11884486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35C0A9B-46FD-BA45-B3FD-1C8C0A0CDA42}" type="datetime1">
              <a:rPr lang="en-US" altLang="en-US"/>
              <a:pPr/>
              <a:t>8/17/17</a:t>
            </a:fld>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8E614720-2F52-3044-8C9A-BE6B1CC29117}" type="slidenum">
              <a:rPr lang="en-US" altLang="en-US"/>
              <a:pPr/>
              <a:t>‹#›</a:t>
            </a:fld>
            <a:endParaRPr lang="en-US" altLang="en-US"/>
          </a:p>
        </p:txBody>
      </p:sp>
    </p:spTree>
    <p:extLst>
      <p:ext uri="{BB962C8B-B14F-4D97-AF65-F5344CB8AC3E}">
        <p14:creationId xmlns:p14="http://schemas.microsoft.com/office/powerpoint/2010/main" val="5109085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B0F7609-E669-5E42-AF8E-0E1FED094E64}" type="datetime1">
              <a:rPr lang="en-US" altLang="en-US"/>
              <a:pPr/>
              <a:t>8/17/17</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4EC89433-4CC1-084A-B018-34740AB88E4B}" type="slidenum">
              <a:rPr lang="en-US" altLang="en-US"/>
              <a:pPr/>
              <a:t>‹#›</a:t>
            </a:fld>
            <a:endParaRPr lang="en-US" altLang="en-US"/>
          </a:p>
        </p:txBody>
      </p:sp>
    </p:spTree>
    <p:extLst>
      <p:ext uri="{BB962C8B-B14F-4D97-AF65-F5344CB8AC3E}">
        <p14:creationId xmlns:p14="http://schemas.microsoft.com/office/powerpoint/2010/main" val="120021107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F0537BE8-80CB-0440-A042-E846E1D2F75E}" type="datetime1">
              <a:rPr lang="en-US" altLang="en-US"/>
              <a:pPr/>
              <a:t>8/17/17</a:t>
            </a:fld>
            <a:endParaRPr lang="en-US" alt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419F6EB7-CFF8-B246-BA0D-796DB571F450}" type="slidenum">
              <a:rPr lang="en-US" altLang="en-US"/>
              <a:pPr/>
              <a:t>‹#›</a:t>
            </a:fld>
            <a:endParaRPr lang="en-US" altLang="en-US"/>
          </a:p>
        </p:txBody>
      </p:sp>
    </p:spTree>
    <p:extLst>
      <p:ext uri="{BB962C8B-B14F-4D97-AF65-F5344CB8AC3E}">
        <p14:creationId xmlns:p14="http://schemas.microsoft.com/office/powerpoint/2010/main" val="88953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DB83520-2DB2-F248-B204-E1B57CB14936}" type="datetime1">
              <a:rPr lang="en-US" altLang="en-US"/>
              <a:pPr/>
              <a:t>8/17/17</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9A27D1C-8FC4-6D4C-8543-7A41B91CF0AA}" type="slidenum">
              <a:rPr lang="en-US" altLang="en-US"/>
              <a:pPr/>
              <a:t>‹#›</a:t>
            </a:fld>
            <a:endParaRPr lang="en-US" altLang="en-US"/>
          </a:p>
        </p:txBody>
      </p:sp>
    </p:spTree>
    <p:extLst>
      <p:ext uri="{BB962C8B-B14F-4D97-AF65-F5344CB8AC3E}">
        <p14:creationId xmlns:p14="http://schemas.microsoft.com/office/powerpoint/2010/main" val="63362444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Lucida Sans Unicode" pitchFamily="-105" charset="-52"/>
              <a:ea typeface="ＭＳ Ｐゴシック" pitchFamily="-105" charset="-128"/>
              <a:cs typeface="ＭＳ Ｐゴシック" pitchFamily="-105" charset="-128"/>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05" charset="-128"/>
              <a:cs typeface="ＭＳ Ｐゴシック" pitchFamily="-105"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rgbClr val="FFFFFF"/>
              </a:solidFill>
              <a:ea typeface="ＭＳ Ｐゴシック" pitchFamily="-105" charset="-128"/>
              <a:cs typeface="ＭＳ Ｐゴシック" pitchFamily="-105" charset="-128"/>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rgbClr val="FFFFFF"/>
              </a:solidFill>
              <a:ea typeface="ＭＳ Ｐゴシック" pitchFamily="-105" charset="-128"/>
              <a:cs typeface="ＭＳ Ｐゴシック" pitchFamily="-105" charset="-128"/>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fld id="{8FFFFBCE-7B77-5B48-9E8A-75456538E71E}" type="datetime1">
              <a:rPr lang="en-US" altLang="en-US"/>
              <a:pPr/>
              <a:t>8/17/17</a:t>
            </a:fld>
            <a:endParaRPr lang="en-US" alt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EB1385C3-5B77-1C49-B5E4-A11176B6BFBB}" type="slidenum">
              <a:rPr lang="en-US" altLang="en-US"/>
              <a:pPr/>
              <a:t>‹#›</a:t>
            </a:fld>
            <a:endParaRPr lang="en-US" altLang="en-US"/>
          </a:p>
        </p:txBody>
      </p:sp>
    </p:spTree>
    <p:extLst>
      <p:ext uri="{BB962C8B-B14F-4D97-AF65-F5344CB8AC3E}">
        <p14:creationId xmlns:p14="http://schemas.microsoft.com/office/powerpoint/2010/main" val="21021589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Lucida Sans Unicode" pitchFamily="-105" charset="-52"/>
              <a:ea typeface="ＭＳ Ｐゴシック" pitchFamily="-105" charset="-128"/>
              <a:cs typeface="ＭＳ Ｐゴシック" pitchFamily="-105" charset="-128"/>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05" charset="-128"/>
              <a:cs typeface="ＭＳ Ｐゴシック" pitchFamily="-105"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Lucida Sans Unicode" charset="0"/>
              </a:defRPr>
            </a:lvl1pPr>
          </a:lstStyle>
          <a:p>
            <a:fld id="{DF95E998-52B8-CD43-9EE9-0CBBF9637ACF}" type="datetime1">
              <a:rPr lang="en-US" altLang="en-US"/>
              <a:pPr/>
              <a:t>8/17/17</a:t>
            </a:fld>
            <a:endParaRPr lang="en-US" alt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105" charset="-52"/>
                <a:ea typeface="ＭＳ Ｐゴシック" pitchFamily="-105" charset="-128"/>
                <a:cs typeface="ＭＳ Ｐゴシック" pitchFamily="-105" charset="-128"/>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charset="0"/>
              </a:defRPr>
            </a:lvl1pPr>
          </a:lstStyle>
          <a:p>
            <a:fld id="{4BDD376F-3304-0D43-818D-790881EE6C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5" r:id="rId1"/>
    <p:sldLayoutId id="2147484111" r:id="rId2"/>
    <p:sldLayoutId id="2147484116" r:id="rId3"/>
    <p:sldLayoutId id="2147484117" r:id="rId4"/>
    <p:sldLayoutId id="2147484118" r:id="rId5"/>
    <p:sldLayoutId id="2147484119" r:id="rId6"/>
    <p:sldLayoutId id="2147484112" r:id="rId7"/>
    <p:sldLayoutId id="2147484120" r:id="rId8"/>
    <p:sldLayoutId id="2147484121" r:id="rId9"/>
    <p:sldLayoutId id="2147484113" r:id="rId10"/>
    <p:sldLayoutId id="214748411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2pPr>
      <a:lvl3pPr algn="l" rtl="0" eaLnBrk="0" fontAlgn="base" hangingPunct="0">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3pPr>
      <a:lvl4pPr algn="l" rtl="0" eaLnBrk="0" fontAlgn="base" hangingPunct="0">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4pPr>
      <a:lvl5pPr algn="l" rtl="0" eaLnBrk="0" fontAlgn="base" hangingPunct="0">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5pPr>
      <a:lvl6pPr marL="457200" algn="l" rtl="0" fontAlgn="base">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6pPr>
      <a:lvl7pPr marL="914400" algn="l" rtl="0" fontAlgn="base">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7pPr>
      <a:lvl8pPr marL="1371600" algn="l" rtl="0" fontAlgn="base">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8pPr>
      <a:lvl9pPr marL="1828800" algn="l" rtl="0" fontAlgn="base">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9pPr>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ＭＳ Ｐゴシック" pitchFamily="-106" charset="-128"/>
          <a:cs typeface="ＭＳ Ｐゴシック" pitchFamily="-106" charset="-128"/>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pitchFamily="-106" charset="-128"/>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ＭＳ Ｐゴシック" pitchFamily="-106" charset="-128"/>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ＭＳ Ｐゴシック" pitchFamily="-106" charset="-128"/>
          <a:cs typeface="+mn-cs"/>
        </a:defRPr>
      </a:lvl4pPr>
      <a:lvl5pPr marL="1371600" indent="-228600" algn="l" rtl="0" eaLnBrk="0" fontAlgn="base" hangingPunct="0">
        <a:spcBef>
          <a:spcPts val="350"/>
        </a:spcBef>
        <a:spcAft>
          <a:spcPct val="0"/>
        </a:spcAft>
        <a:buClr>
          <a:schemeClr val="accent2"/>
        </a:buClr>
        <a:buFont typeface="Wingdings 2" charset="2"/>
        <a:buChar char=""/>
        <a:defRPr kern="1200">
          <a:solidFill>
            <a:schemeClr val="tx1"/>
          </a:solidFill>
          <a:latin typeface="+mn-lt"/>
          <a:ea typeface="ＭＳ Ｐゴシック" pitchFamily="-106"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0" y="1143000"/>
            <a:ext cx="9144000" cy="5715000"/>
          </a:xfrm>
        </p:spPr>
        <p:txBody>
          <a:bodyPr/>
          <a:lstStyle/>
          <a:p>
            <a:pPr>
              <a:defRPr/>
            </a:pPr>
            <a:r>
              <a:rPr lang="en-US" dirty="0"/>
              <a:t>On a half sheet of paper please answer the following questions (If I can incorporate things you like into this class I will):</a:t>
            </a:r>
          </a:p>
          <a:p>
            <a:pPr marL="623887" indent="-514350">
              <a:buFont typeface="+mj-lt"/>
              <a:buAutoNum type="arabicPeriod"/>
              <a:defRPr/>
            </a:pPr>
            <a:r>
              <a:rPr lang="en-US" dirty="0"/>
              <a:t>What do you prefer to be called in class?</a:t>
            </a:r>
          </a:p>
          <a:p>
            <a:pPr marL="623887" indent="-514350">
              <a:buFont typeface="+mj-lt"/>
              <a:buAutoNum type="arabicPeriod"/>
              <a:defRPr/>
            </a:pPr>
            <a:r>
              <a:rPr lang="en-US" dirty="0"/>
              <a:t>What are your </a:t>
            </a:r>
            <a:r>
              <a:rPr lang="en-US"/>
              <a:t>favorite </a:t>
            </a:r>
            <a:r>
              <a:rPr lang="en-US" smtClean="0"/>
              <a:t>movies?</a:t>
            </a:r>
            <a:endParaRPr lang="en-US" dirty="0"/>
          </a:p>
          <a:p>
            <a:pPr marL="623887" indent="-514350">
              <a:buFont typeface="+mj-lt"/>
              <a:buAutoNum type="arabicPeriod"/>
              <a:defRPr/>
            </a:pPr>
            <a:r>
              <a:rPr lang="en-US" dirty="0"/>
              <a:t>What are your favorite artists or bands?</a:t>
            </a:r>
          </a:p>
          <a:p>
            <a:pPr marL="623887" indent="-514350">
              <a:buFont typeface="+mj-lt"/>
              <a:buAutoNum type="arabicPeriod"/>
              <a:defRPr/>
            </a:pPr>
            <a:r>
              <a:rPr lang="en-US" dirty="0"/>
              <a:t>What are your TV, Netflix, Amazon, Hulu shows?</a:t>
            </a:r>
          </a:p>
          <a:p>
            <a:pPr marL="623887" indent="-514350">
              <a:buFont typeface="+mj-lt"/>
              <a:buAutoNum type="arabicPeriod"/>
              <a:defRPr/>
            </a:pPr>
            <a:r>
              <a:rPr lang="en-US" dirty="0"/>
              <a:t>What is something you’re good at? (“nothing” is not a valid response)?</a:t>
            </a:r>
          </a:p>
        </p:txBody>
      </p:sp>
      <p:sp>
        <p:nvSpPr>
          <p:cNvPr id="3" name="Title 2"/>
          <p:cNvSpPr>
            <a:spLocks noGrp="1"/>
          </p:cNvSpPr>
          <p:nvPr>
            <p:ph type="title"/>
          </p:nvPr>
        </p:nvSpPr>
        <p:spPr/>
        <p:txBody>
          <a:bodyPr/>
          <a:lstStyle/>
          <a:p>
            <a:r>
              <a:rPr lang="en-US" altLang="en-US" dirty="0" smtClean="0">
                <a:effectLst>
                  <a:outerShdw blurRad="38100" dist="38100" dir="2700000" algn="tl">
                    <a:srgbClr val="C0C0C0"/>
                  </a:outerShdw>
                </a:effectLst>
                <a:ea typeface="ＭＳ Ｐゴシック" charset="-128"/>
              </a:rPr>
              <a:t>Welcome to Class</a:t>
            </a:r>
            <a:r>
              <a:rPr lang="is-IS" altLang="en-US" dirty="0" smtClean="0">
                <a:effectLst>
                  <a:outerShdw blurRad="38100" dist="38100" dir="2700000" algn="tl">
                    <a:srgbClr val="C0C0C0"/>
                  </a:outerShdw>
                </a:effectLst>
                <a:ea typeface="ＭＳ Ｐゴシック" charset="-128"/>
              </a:rPr>
              <a:t>…</a:t>
            </a:r>
            <a:endParaRPr lang="en-US" altLang="en-US" dirty="0">
              <a:effectLst>
                <a:outerShdw blurRad="38100" dist="38100" dir="2700000" algn="tl">
                  <a:srgbClr val="C0C0C0"/>
                </a:outerShdw>
              </a:effectLst>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altLang="en-US" dirty="0" smtClean="0">
                <a:ea typeface="ＭＳ Ｐゴシック" charset="-128"/>
              </a:rPr>
              <a:t>4 Factors </a:t>
            </a:r>
            <a:r>
              <a:rPr lang="en-US" altLang="en-US" dirty="0">
                <a:ea typeface="ＭＳ Ｐゴシック" charset="-128"/>
              </a:rPr>
              <a:t>of Production</a:t>
            </a:r>
          </a:p>
          <a:p>
            <a:pPr lvl="1" eaLnBrk="1" hangingPunct="1"/>
            <a:r>
              <a:rPr lang="en-US" altLang="en-US" dirty="0">
                <a:ea typeface="ＭＳ Ｐゴシック" charset="-128"/>
              </a:rPr>
              <a:t>Resources required to produce the things we would like to have, are </a:t>
            </a:r>
            <a:r>
              <a:rPr lang="en-US" altLang="en-US" u="sng" dirty="0">
                <a:ea typeface="ＭＳ Ｐゴシック" charset="-128"/>
              </a:rPr>
              <a:t>land, capital, labor, and entrepreneurs</a:t>
            </a:r>
          </a:p>
          <a:p>
            <a:pPr eaLnBrk="1" hangingPunct="1"/>
            <a:r>
              <a:rPr lang="en-US" altLang="en-US" dirty="0">
                <a:ea typeface="ＭＳ Ｐゴシック" charset="-128"/>
              </a:rPr>
              <a:t>Land</a:t>
            </a:r>
          </a:p>
          <a:p>
            <a:pPr lvl="1" eaLnBrk="1" hangingPunct="1"/>
            <a:r>
              <a:rPr lang="en-US" altLang="en-US" dirty="0">
                <a:ea typeface="ＭＳ Ｐゴシック" charset="-128"/>
              </a:rPr>
              <a:t>Anything that is a gift of nature</a:t>
            </a:r>
          </a:p>
          <a:p>
            <a:pPr lvl="2" eaLnBrk="1" hangingPunct="1"/>
            <a:r>
              <a:rPr lang="en-US" altLang="en-US" dirty="0">
                <a:ea typeface="ＭＳ Ｐゴシック" charset="-128"/>
              </a:rPr>
              <a:t>Forests, mineral deposits, livestock, sunshine etc.</a:t>
            </a:r>
          </a:p>
          <a:p>
            <a:pPr eaLnBrk="1" hangingPunct="1"/>
            <a:r>
              <a:rPr lang="en-US" altLang="en-US" dirty="0">
                <a:ea typeface="ＭＳ Ｐゴシック" charset="-128"/>
              </a:rPr>
              <a:t>Capital</a:t>
            </a:r>
          </a:p>
          <a:p>
            <a:pPr lvl="1" eaLnBrk="1" hangingPunct="1"/>
            <a:r>
              <a:rPr lang="en-US" altLang="en-US" dirty="0">
                <a:ea typeface="ＭＳ Ｐゴシック" charset="-128"/>
              </a:rPr>
              <a:t>Tools, equipment, factories and machinery used in the production of </a:t>
            </a:r>
            <a:r>
              <a:rPr lang="en-US" altLang="en-US" dirty="0" smtClean="0">
                <a:ea typeface="ＭＳ Ｐゴシック" charset="-128"/>
              </a:rPr>
              <a:t>goods</a:t>
            </a:r>
          </a:p>
          <a:p>
            <a:pPr marL="109537" indent="0" eaLnBrk="1" hangingPunct="1">
              <a:buNone/>
            </a:pPr>
            <a:endParaRPr lang="en-US" altLang="en-US" dirty="0">
              <a:ea typeface="ＭＳ Ｐゴシック" charset="-128"/>
            </a:endParaRP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hangingPunct="1">
              <a:defRPr/>
            </a:pPr>
            <a:r>
              <a:rPr lang="en-US" dirty="0" smtClean="0"/>
              <a:t>Chapter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5943600" cy="5376862"/>
          </a:xfrm>
        </p:spPr>
        <p:txBody>
          <a:bodyPr/>
          <a:lstStyle/>
          <a:p>
            <a:pPr eaLnBrk="1" hangingPunct="1"/>
            <a:r>
              <a:rPr lang="en-US" altLang="en-US">
                <a:ea typeface="ＭＳ Ｐゴシック" charset="-128"/>
              </a:rPr>
              <a:t>Financial Capital</a:t>
            </a:r>
          </a:p>
          <a:p>
            <a:pPr lvl="1" eaLnBrk="1" hangingPunct="1"/>
            <a:r>
              <a:rPr lang="en-US" altLang="en-US">
                <a:ea typeface="ＭＳ Ｐゴシック" charset="-128"/>
              </a:rPr>
              <a:t>Money used to buy the tools and equipment used in production</a:t>
            </a:r>
          </a:p>
          <a:p>
            <a:pPr eaLnBrk="1" hangingPunct="1"/>
            <a:r>
              <a:rPr lang="en-US" altLang="en-US">
                <a:ea typeface="ＭＳ Ｐゴシック" charset="-128"/>
              </a:rPr>
              <a:t>Labor</a:t>
            </a:r>
          </a:p>
          <a:p>
            <a:pPr lvl="1" eaLnBrk="1" hangingPunct="1"/>
            <a:r>
              <a:rPr lang="en-US" altLang="en-US">
                <a:ea typeface="ＭＳ Ｐゴシック" charset="-128"/>
              </a:rPr>
              <a:t>People with all their efforts, abilities and skills</a:t>
            </a:r>
          </a:p>
          <a:p>
            <a:pPr eaLnBrk="1" hangingPunct="1"/>
            <a:r>
              <a:rPr lang="en-US" altLang="en-US">
                <a:ea typeface="ＭＳ Ｐゴシック" charset="-128"/>
              </a:rPr>
              <a:t>Entrepreneur</a:t>
            </a:r>
          </a:p>
          <a:p>
            <a:pPr lvl="1" eaLnBrk="1" hangingPunct="1"/>
            <a:r>
              <a:rPr lang="en-US" altLang="en-US">
                <a:ea typeface="ＭＳ Ｐゴシック" charset="-128"/>
              </a:rPr>
              <a:t>A risk taker in search of profits who does something new with existing resources</a:t>
            </a:r>
          </a:p>
          <a:p>
            <a:pPr eaLnBrk="1" hangingPunct="1"/>
            <a:endParaRPr lang="en-US" altLang="en-US">
              <a:ea typeface="ＭＳ Ｐゴシック" charset="-128"/>
            </a:endParaRPr>
          </a:p>
          <a:p>
            <a:endParaRPr lang="en-US" altLang="en-US">
              <a:ea typeface="ＭＳ Ｐゴシック" charset="-128"/>
            </a:endParaRPr>
          </a:p>
        </p:txBody>
      </p:sp>
      <p:sp>
        <p:nvSpPr>
          <p:cNvPr id="3" name="Title 2"/>
          <p:cNvSpPr>
            <a:spLocks noGrp="1"/>
          </p:cNvSpPr>
          <p:nvPr>
            <p:ph type="title"/>
          </p:nvPr>
        </p:nvSpPr>
        <p:spPr/>
        <p:txBody>
          <a:bodyPr/>
          <a:lstStyle/>
          <a:p>
            <a:r>
              <a:rPr lang="en-US" altLang="en-US">
                <a:effectLst>
                  <a:outerShdw blurRad="38100" dist="38100" dir="2700000" algn="tl">
                    <a:srgbClr val="C0C0C0"/>
                  </a:outerShdw>
                </a:effectLst>
                <a:ea typeface="ＭＳ Ｐゴシック" charset="-128"/>
              </a:rPr>
              <a:t>Chapter 1</a:t>
            </a:r>
          </a:p>
        </p:txBody>
      </p:sp>
      <p:pic>
        <p:nvPicPr>
          <p:cNvPr id="266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3175" y="2971800"/>
            <a:ext cx="2790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altLang="en-US">
                <a:ea typeface="ＭＳ Ｐゴシック" charset="-128"/>
              </a:rPr>
              <a:t>Production</a:t>
            </a:r>
          </a:p>
          <a:p>
            <a:pPr lvl="1" eaLnBrk="1" hangingPunct="1"/>
            <a:r>
              <a:rPr lang="en-US" altLang="en-US">
                <a:ea typeface="ＭＳ Ｐゴシック" charset="-128"/>
              </a:rPr>
              <a:t>The process of creating goods or services</a:t>
            </a:r>
          </a:p>
          <a:p>
            <a:pPr eaLnBrk="1" hangingPunct="1"/>
            <a:r>
              <a:rPr lang="en-US" altLang="en-US">
                <a:ea typeface="ＭＳ Ｐゴシック" charset="-128"/>
              </a:rPr>
              <a:t>GDP</a:t>
            </a:r>
          </a:p>
          <a:p>
            <a:pPr lvl="1" eaLnBrk="1" hangingPunct="1"/>
            <a:r>
              <a:rPr lang="en-US" altLang="en-US">
                <a:ea typeface="ＭＳ Ｐゴシック" charset="-128"/>
              </a:rPr>
              <a:t>Gross Domestic Product – The dollar value of all final goods and services in a 12 month period within the U.S.</a:t>
            </a:r>
          </a:p>
          <a:p>
            <a:pPr eaLnBrk="1" hangingPunct="1"/>
            <a:r>
              <a:rPr lang="en-US" altLang="en-US">
                <a:ea typeface="ＭＳ Ｐゴシック" charset="-128"/>
              </a:rPr>
              <a:t>GNP</a:t>
            </a:r>
          </a:p>
          <a:p>
            <a:pPr lvl="1" eaLnBrk="1" hangingPunct="1"/>
            <a:r>
              <a:rPr lang="en-US" altLang="en-US">
                <a:ea typeface="ＭＳ Ｐゴシック" charset="-128"/>
              </a:rPr>
              <a:t>Gross National Product – Measures the wealth of all citizens in a 12 month period whether its in the U.S. or outside our borders</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hangingPunct="1">
              <a:defRPr/>
            </a:pPr>
            <a:r>
              <a:rPr lang="en-US" dirty="0" smtClean="0"/>
              <a:t>Chapter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p:txBody>
          <a:bodyPr/>
          <a:lstStyle/>
          <a:p>
            <a:pPr marL="622300" indent="-514350">
              <a:buFont typeface="Lucida Sans Unicode" charset="0"/>
              <a:buAutoNum type="arabicPeriod"/>
            </a:pPr>
            <a:r>
              <a:rPr lang="en-US" altLang="en-US" dirty="0">
                <a:ea typeface="ＭＳ Ｐゴシック" charset="-128"/>
              </a:rPr>
              <a:t>What is GNP? GDP? How do they differ</a:t>
            </a:r>
            <a:r>
              <a:rPr lang="en-US" altLang="en-US" dirty="0" smtClean="0">
                <a:ea typeface="ＭＳ Ｐゴシック" charset="-128"/>
              </a:rPr>
              <a:t>?</a:t>
            </a:r>
          </a:p>
          <a:p>
            <a:pPr marL="622300" indent="-514350">
              <a:buFont typeface="Lucida Sans Unicode" charset="0"/>
              <a:buAutoNum type="arabicPeriod"/>
            </a:pPr>
            <a:r>
              <a:rPr lang="en-US" altLang="en-US" dirty="0" smtClean="0">
                <a:ea typeface="ＭＳ Ｐゴシック" charset="-128"/>
              </a:rPr>
              <a:t>What are the (4) factors of production?</a:t>
            </a:r>
            <a:endParaRPr lang="en-US" altLang="en-US" dirty="0">
              <a:ea typeface="ＭＳ Ｐゴシック" charset="-128"/>
            </a:endParaRPr>
          </a:p>
          <a:p>
            <a:pPr marL="622300" indent="-514350">
              <a:buFont typeface="Lucida Sans Unicode" charset="0"/>
              <a:buAutoNum type="arabicPeriod"/>
            </a:pPr>
            <a:r>
              <a:rPr lang="en-US" altLang="en-US" dirty="0">
                <a:ea typeface="ＭＳ Ｐゴシック" charset="-128"/>
              </a:rPr>
              <a:t>What it is the economic definition of Capital? Labor?</a:t>
            </a:r>
          </a:p>
          <a:p>
            <a:pPr marL="622300" indent="-514350">
              <a:buFont typeface="Lucida Sans Unicode" charset="0"/>
              <a:buAutoNum type="arabicPeriod"/>
            </a:pPr>
            <a:r>
              <a:rPr lang="en-US" altLang="en-US" dirty="0" smtClean="0">
                <a:ea typeface="ＭＳ Ｐゴシック" charset="-128"/>
              </a:rPr>
              <a:t>CEQ: What are economic sanctions?  What countries do the United States and/or NATO have economic sanctions against?  Why?</a:t>
            </a:r>
            <a:endParaRPr lang="en-US" altLang="en-US" dirty="0">
              <a:ea typeface="ＭＳ Ｐゴシック" charset="-128"/>
            </a:endParaRPr>
          </a:p>
        </p:txBody>
      </p:sp>
      <p:sp>
        <p:nvSpPr>
          <p:cNvPr id="3" name="Title 2"/>
          <p:cNvSpPr>
            <a:spLocks noGrp="1"/>
          </p:cNvSpPr>
          <p:nvPr>
            <p:ph type="title"/>
          </p:nvPr>
        </p:nvSpPr>
        <p:spPr/>
        <p:txBody>
          <a:bodyPr/>
          <a:lstStyle/>
          <a:p>
            <a:r>
              <a:rPr lang="en-US" altLang="en-US" dirty="0">
                <a:effectLst>
                  <a:outerShdw blurRad="38100" dist="38100" dir="2700000" algn="tl">
                    <a:srgbClr val="C0C0C0"/>
                  </a:outerShdw>
                </a:effectLst>
                <a:ea typeface="ＭＳ Ｐゴシック" charset="-128"/>
              </a:rPr>
              <a:t>Warm Up </a:t>
            </a:r>
            <a:r>
              <a:rPr lang="en-US" altLang="en-US" dirty="0" smtClean="0">
                <a:effectLst>
                  <a:outerShdw blurRad="38100" dist="38100" dir="2700000" algn="tl">
                    <a:srgbClr val="C0C0C0"/>
                  </a:outerShdw>
                </a:effectLst>
                <a:ea typeface="ＭＳ Ｐゴシック" charset="-128"/>
              </a:rPr>
              <a:t>#2</a:t>
            </a:r>
            <a:endParaRPr lang="en-US" altLang="en-US" dirty="0">
              <a:effectLst>
                <a:outerShdw blurRad="38100" dist="38100" dir="2700000" algn="tl">
                  <a:srgbClr val="C0C0C0"/>
                </a:outerShdw>
              </a:effectLst>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altLang="en-US">
                <a:ea typeface="ＭＳ Ｐゴシック" charset="-128"/>
              </a:rPr>
              <a:t>Goods</a:t>
            </a:r>
          </a:p>
          <a:p>
            <a:pPr lvl="1" eaLnBrk="1" hangingPunct="1"/>
            <a:r>
              <a:rPr lang="en-US" altLang="en-US">
                <a:ea typeface="ＭＳ Ｐゴシック" charset="-128"/>
              </a:rPr>
              <a:t>Consumer Goods – product designed for use by consumers</a:t>
            </a:r>
          </a:p>
          <a:p>
            <a:pPr lvl="1" eaLnBrk="1" hangingPunct="1"/>
            <a:r>
              <a:rPr lang="en-US" altLang="en-US">
                <a:ea typeface="ＭＳ Ｐゴシック" charset="-128"/>
              </a:rPr>
              <a:t>Capital Goods – product designed for use by manufacturers</a:t>
            </a:r>
          </a:p>
          <a:p>
            <a:pPr eaLnBrk="1" hangingPunct="1"/>
            <a:r>
              <a:rPr lang="en-US" altLang="en-US">
                <a:ea typeface="ＭＳ Ｐゴシック" charset="-128"/>
              </a:rPr>
              <a:t>Services</a:t>
            </a:r>
          </a:p>
          <a:p>
            <a:pPr lvl="1" eaLnBrk="1" hangingPunct="1"/>
            <a:r>
              <a:rPr lang="en-US" altLang="en-US">
                <a:ea typeface="ＭＳ Ｐゴシック" charset="-128"/>
              </a:rPr>
              <a:t>Work that is performed by someone</a:t>
            </a:r>
          </a:p>
          <a:p>
            <a:pPr eaLnBrk="1" hangingPunct="1"/>
            <a:r>
              <a:rPr lang="en-US" altLang="en-US">
                <a:ea typeface="ＭＳ Ｐゴシック" charset="-128"/>
              </a:rPr>
              <a:t>Consumer</a:t>
            </a:r>
          </a:p>
          <a:p>
            <a:pPr lvl="1" eaLnBrk="1" hangingPunct="1"/>
            <a:r>
              <a:rPr lang="en-US" altLang="en-US">
                <a:ea typeface="ＭＳ Ｐゴシック" charset="-128"/>
              </a:rPr>
              <a:t>A person who uses goods and/or services</a:t>
            </a:r>
          </a:p>
          <a:p>
            <a:pPr eaLnBrk="1" hangingPunct="1"/>
            <a:endParaRPr lang="en-US" altLang="en-US">
              <a:ea typeface="ＭＳ Ｐゴシック" charset="-128"/>
            </a:endParaRP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hangingPunct="1">
              <a:defRPr/>
            </a:pPr>
            <a:r>
              <a:rPr lang="en-US" dirty="0" smtClean="0"/>
              <a:t>Chapter 1</a:t>
            </a:r>
            <a:endParaRPr lang="en-US" dirty="0"/>
          </a:p>
        </p:txBody>
      </p:sp>
      <p:pic>
        <p:nvPicPr>
          <p:cNvPr id="296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6588" y="3124200"/>
            <a:ext cx="21574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5791200" cy="5715000"/>
          </a:xfrm>
        </p:spPr>
        <p:txBody>
          <a:bodyPr/>
          <a:lstStyle/>
          <a:p>
            <a:pPr eaLnBrk="1" hangingPunct="1"/>
            <a:r>
              <a:rPr lang="en-US" altLang="en-US">
                <a:ea typeface="ＭＳ Ｐゴシック" charset="-128"/>
              </a:rPr>
              <a:t>Paradox of Value</a:t>
            </a:r>
          </a:p>
          <a:p>
            <a:pPr lvl="1" eaLnBrk="1" hangingPunct="1"/>
            <a:r>
              <a:rPr lang="en-US" altLang="en-US">
                <a:ea typeface="ＭＳ Ｐゴシック" charset="-128"/>
              </a:rPr>
              <a:t>Why is water virtually free when we need it and diamonds are expensive and have no particular use?</a:t>
            </a:r>
          </a:p>
          <a:p>
            <a:pPr lvl="1" eaLnBrk="1" hangingPunct="1"/>
            <a:r>
              <a:rPr lang="en-US" altLang="en-US">
                <a:ea typeface="ＭＳ Ｐゴシック" charset="-128"/>
              </a:rPr>
              <a:t>The situation where some necessities, such as water, have little monetary value, whereas some non-necessities, such as diamonds have a much higher value</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hangingPunct="1">
              <a:defRPr/>
            </a:pPr>
            <a:r>
              <a:rPr lang="en-US" dirty="0" smtClean="0"/>
              <a:t>Chapter 1</a:t>
            </a:r>
            <a:endParaRPr lang="en-US" dirty="0"/>
          </a:p>
        </p:txBody>
      </p:sp>
      <p:pic>
        <p:nvPicPr>
          <p:cNvPr id="3072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28788"/>
            <a:ext cx="3352800"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7010400" cy="5334000"/>
          </a:xfrm>
        </p:spPr>
        <p:txBody>
          <a:bodyPr/>
          <a:lstStyle/>
          <a:p>
            <a:r>
              <a:rPr lang="en-US" altLang="en-US">
                <a:ea typeface="ＭＳ Ｐゴシック" charset="-128"/>
              </a:rPr>
              <a:t>Utility – The capacity to be useful and provide satisfaction</a:t>
            </a:r>
          </a:p>
          <a:p>
            <a:r>
              <a:rPr lang="en-US" altLang="en-US">
                <a:ea typeface="ＭＳ Ｐゴシック" charset="-128"/>
              </a:rPr>
              <a:t>Factor Markets – The markets where productive resources are bought and sold</a:t>
            </a:r>
          </a:p>
          <a:p>
            <a:r>
              <a:rPr lang="en-US" altLang="en-US">
                <a:ea typeface="ＭＳ Ｐゴシック" charset="-128"/>
              </a:rPr>
              <a:t>Product Markets – Markets where producers sell their goods and services to customers</a:t>
            </a:r>
          </a:p>
          <a:p>
            <a:r>
              <a:rPr lang="en-US" altLang="en-US">
                <a:ea typeface="ＭＳ Ｐゴシック" charset="-128"/>
              </a:rPr>
              <a:t>Economic Growth – occurs when a nation</a:t>
            </a:r>
            <a:r>
              <a:rPr lang="ja-JP" altLang="en-US">
                <a:ea typeface="ＭＳ Ｐゴシック" charset="-128"/>
              </a:rPr>
              <a:t>’</a:t>
            </a:r>
            <a:r>
              <a:rPr lang="en-US" altLang="ja-JP">
                <a:ea typeface="ＭＳ Ｐゴシック" charset="-128"/>
              </a:rPr>
              <a:t>s total output of goods and services increases over time.</a:t>
            </a:r>
            <a:endParaRPr lang="en-US" altLang="en-US">
              <a:ea typeface="ＭＳ Ｐゴシック" charset="-128"/>
            </a:endParaRPr>
          </a:p>
        </p:txBody>
      </p:sp>
      <p:sp>
        <p:nvSpPr>
          <p:cNvPr id="3" name="Title 2"/>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a:defRPr/>
            </a:pPr>
            <a:r>
              <a:rPr lang="en-US" dirty="0" smtClean="0"/>
              <a:t>Chapter 1</a:t>
            </a:r>
            <a:endParaRPr lang="en-US" dirty="0"/>
          </a:p>
        </p:txBody>
      </p:sp>
      <p:pic>
        <p:nvPicPr>
          <p:cNvPr id="317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19400"/>
            <a:ext cx="27432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229600" cy="4525963"/>
          </a:xfrm>
        </p:spPr>
        <p:txBody>
          <a:bodyPr/>
          <a:lstStyle/>
          <a:p>
            <a:r>
              <a:rPr lang="en-US" altLang="en-US">
                <a:ea typeface="ＭＳ Ｐゴシック" charset="-128"/>
              </a:rPr>
              <a:t>Productivity – A measure of the amount of output produced by a given amount of inputs in a specific amount of time.</a:t>
            </a:r>
          </a:p>
          <a:p>
            <a:pPr lvl="1"/>
            <a:r>
              <a:rPr lang="en-US" altLang="en-US">
                <a:ea typeface="ＭＳ Ｐゴシック" charset="-128"/>
              </a:rPr>
              <a:t>If a company produced 500 units of one product in a year and the next year produced 510 units without changing their inputs then their productivity went up.</a:t>
            </a:r>
          </a:p>
        </p:txBody>
      </p:sp>
      <p:sp>
        <p:nvSpPr>
          <p:cNvPr id="3" name="Title 2"/>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a:defRPr/>
            </a:pPr>
            <a:r>
              <a:rPr lang="en-US" dirty="0" smtClean="0"/>
              <a:t>Chapter 1</a:t>
            </a:r>
            <a:endParaRPr lang="en-US" dirty="0"/>
          </a:p>
        </p:txBody>
      </p:sp>
      <p:pic>
        <p:nvPicPr>
          <p:cNvPr id="327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481388"/>
            <a:ext cx="4724400"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a:ea typeface="ＭＳ Ｐゴシック" charset="-128"/>
              </a:rPr>
              <a:t>Wealth – The accumulation of products that are tangible, scarce, useful and transferable from one person to another</a:t>
            </a:r>
          </a:p>
          <a:p>
            <a:r>
              <a:rPr lang="en-US" altLang="en-US">
                <a:ea typeface="ＭＳ Ｐゴシック" charset="-128"/>
              </a:rPr>
              <a:t>Circular Flow of Economic Activity – Page 15 and handout</a:t>
            </a:r>
          </a:p>
          <a:p>
            <a:endParaRPr lang="en-US" altLang="en-US">
              <a:ea typeface="ＭＳ Ｐゴシック" charset="-128"/>
            </a:endParaRP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defRPr/>
            </a:pPr>
            <a:r>
              <a:rPr lang="en-US" dirty="0" smtClean="0"/>
              <a:t>Chapter 1</a:t>
            </a:r>
            <a:endParaRPr lang="en-US" dirty="0"/>
          </a:p>
        </p:txBody>
      </p:sp>
      <p:pic>
        <p:nvPicPr>
          <p:cNvPr id="337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267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8915400" cy="4525963"/>
          </a:xfrm>
        </p:spPr>
        <p:txBody>
          <a:bodyPr/>
          <a:lstStyle/>
          <a:p>
            <a:r>
              <a:rPr lang="en-US" altLang="en-US">
                <a:ea typeface="ＭＳ Ｐゴシック" charset="-128"/>
              </a:rPr>
              <a:t>Division of Labor – Work is arranged so that individual workers do fewer tasks than before</a:t>
            </a:r>
          </a:p>
          <a:p>
            <a:r>
              <a:rPr lang="en-US" altLang="en-US">
                <a:ea typeface="ＭＳ Ｐゴシック" charset="-128"/>
              </a:rPr>
              <a:t>Specialization – When factors of production perform tasks that they can do more efficiently than others</a:t>
            </a:r>
          </a:p>
          <a:p>
            <a:r>
              <a:rPr lang="en-US" altLang="en-US">
                <a:ea typeface="ＭＳ Ｐゴシック" charset="-128"/>
              </a:rPr>
              <a:t>Human Capital – The sum of skills, abilities, health and motivation of people</a:t>
            </a:r>
          </a:p>
          <a:p>
            <a:r>
              <a:rPr lang="en-US" altLang="en-US">
                <a:ea typeface="ＭＳ Ｐゴシック" charset="-128"/>
              </a:rPr>
              <a:t>Economic Interdependence – When companies or countries rely on one another to provide goods and services</a:t>
            </a:r>
          </a:p>
        </p:txBody>
      </p:sp>
      <p:sp>
        <p:nvSpPr>
          <p:cNvPr id="3" name="Title 2"/>
          <p:cNvSpPr>
            <a:spLocks noGrp="1"/>
          </p:cNvSpPr>
          <p:nvPr>
            <p:ph type="title"/>
          </p:nvPr>
        </p:nvSpPr>
        <p:spPr>
          <a:xfrm>
            <a:off x="0" y="0"/>
            <a:ext cx="8229600" cy="1143000"/>
          </a:xfrm>
        </p:spPr>
        <p:txBody>
          <a:bodyPr>
            <a:scene3d>
              <a:camera prst="orthographicFront"/>
              <a:lightRig rig="soft" dir="t"/>
            </a:scene3d>
            <a:sp3d prstMaterial="softEdge">
              <a:bevelT w="25400" h="25400"/>
            </a:sp3d>
          </a:bodyPr>
          <a:lstStyle/>
          <a:p>
            <a:pPr>
              <a:defRPr/>
            </a:pPr>
            <a:r>
              <a:rPr lang="en-US" dirty="0" smtClean="0"/>
              <a:t>Chapter 1</a:t>
            </a:r>
            <a:endParaRPr lang="en-US" dirty="0"/>
          </a:p>
        </p:txBody>
      </p:sp>
      <p:pic>
        <p:nvPicPr>
          <p:cNvPr id="348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00" y="4953000"/>
            <a:ext cx="210026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5867400"/>
          </a:xfrm>
        </p:spPr>
        <p:txBody>
          <a:bodyPr/>
          <a:lstStyle/>
          <a:p>
            <a:pPr algn="ctr"/>
            <a:r>
              <a:rPr lang="en-US" altLang="en-US" dirty="0">
                <a:ea typeface="ＭＳ Ｐゴシック" charset="-128"/>
              </a:rPr>
              <a:t>Today you can sit wherever you like</a:t>
            </a:r>
          </a:p>
          <a:p>
            <a:pPr lvl="1" algn="ctr"/>
            <a:r>
              <a:rPr lang="en-US" altLang="en-US" dirty="0">
                <a:ea typeface="ＭＳ Ｐゴシック" charset="-128"/>
              </a:rPr>
              <a:t>Funny Clip</a:t>
            </a:r>
          </a:p>
          <a:p>
            <a:pPr algn="ctr"/>
            <a:r>
              <a:rPr lang="en-US" altLang="en-US" dirty="0" smtClean="0">
                <a:ea typeface="ＭＳ Ｐゴシック" charset="-128"/>
              </a:rPr>
              <a:t>Attendance</a:t>
            </a:r>
          </a:p>
          <a:p>
            <a:pPr algn="ctr"/>
            <a:r>
              <a:rPr lang="en-US" altLang="en-US" dirty="0" smtClean="0">
                <a:ea typeface="ＭＳ Ｐゴシック" charset="-128"/>
              </a:rPr>
              <a:t>Class </a:t>
            </a:r>
            <a:r>
              <a:rPr lang="en-US" altLang="en-US" dirty="0">
                <a:ea typeface="ＭＳ Ｐゴシック" charset="-128"/>
              </a:rPr>
              <a:t>routines</a:t>
            </a:r>
          </a:p>
          <a:p>
            <a:pPr lvl="1" algn="ctr"/>
            <a:r>
              <a:rPr lang="en-US" altLang="en-US" dirty="0">
                <a:ea typeface="ＭＳ Ｐゴシック" charset="-128"/>
              </a:rPr>
              <a:t>Warm-Up w/ music</a:t>
            </a:r>
          </a:p>
          <a:p>
            <a:pPr lvl="1" algn="ctr"/>
            <a:r>
              <a:rPr lang="en-US" altLang="en-US" dirty="0" smtClean="0">
                <a:ea typeface="ＭＳ Ｐゴシック" charset="-128"/>
              </a:rPr>
              <a:t>Discussion</a:t>
            </a:r>
          </a:p>
          <a:p>
            <a:pPr lvl="1" algn="ctr"/>
            <a:r>
              <a:rPr lang="en-US" altLang="en-US" dirty="0" smtClean="0">
                <a:ea typeface="ＭＳ Ｐゴシック" charset="-128"/>
              </a:rPr>
              <a:t>Technology in Class</a:t>
            </a:r>
            <a:endParaRPr lang="en-US" altLang="en-US" dirty="0">
              <a:ea typeface="ＭＳ Ｐゴシック" charset="-128"/>
            </a:endParaRPr>
          </a:p>
          <a:p>
            <a:pPr lvl="1" algn="ctr"/>
            <a:r>
              <a:rPr lang="en-US" altLang="en-US" dirty="0">
                <a:ea typeface="ＭＳ Ｐゴシック" charset="-128"/>
              </a:rPr>
              <a:t>Market</a:t>
            </a:r>
          </a:p>
          <a:p>
            <a:pPr algn="ctr"/>
            <a:r>
              <a:rPr lang="en-US" altLang="en-US" dirty="0">
                <a:ea typeface="ＭＳ Ｐゴシック" charset="-128"/>
              </a:rPr>
              <a:t>Class Breakdown</a:t>
            </a:r>
          </a:p>
          <a:p>
            <a:pPr lvl="1" algn="ctr"/>
            <a:r>
              <a:rPr lang="en-US" altLang="en-US" dirty="0">
                <a:ea typeface="ＭＳ Ｐゴシック" charset="-128"/>
              </a:rPr>
              <a:t>Exams = 40</a:t>
            </a:r>
            <a:r>
              <a:rPr lang="en-US" altLang="en-US" dirty="0" smtClean="0">
                <a:ea typeface="ＭＳ Ｐゴシック" charset="-128"/>
              </a:rPr>
              <a:t>%</a:t>
            </a:r>
          </a:p>
          <a:p>
            <a:pPr lvl="1" algn="ctr"/>
            <a:r>
              <a:rPr lang="en-US" altLang="en-US" dirty="0" smtClean="0">
                <a:ea typeface="ＭＳ Ｐゴシック" charset="-128"/>
              </a:rPr>
              <a:t>Final Exam = 15%</a:t>
            </a:r>
          </a:p>
          <a:p>
            <a:pPr lvl="1" algn="ctr"/>
            <a:r>
              <a:rPr lang="en-US" altLang="en-US" dirty="0" smtClean="0">
                <a:ea typeface="ＭＳ Ｐゴシック" charset="-128"/>
              </a:rPr>
              <a:t>Projects = 10%</a:t>
            </a:r>
          </a:p>
          <a:p>
            <a:pPr lvl="1" algn="ctr"/>
            <a:r>
              <a:rPr lang="en-US" altLang="en-US" dirty="0" smtClean="0">
                <a:ea typeface="ＭＳ Ｐゴシック" charset="-128"/>
              </a:rPr>
              <a:t>Homework and Classwork = 20%</a:t>
            </a:r>
          </a:p>
          <a:p>
            <a:pPr lvl="1" algn="ctr"/>
            <a:r>
              <a:rPr lang="en-US" altLang="en-US" dirty="0" smtClean="0">
                <a:ea typeface="ＭＳ Ｐゴシック" charset="-128"/>
              </a:rPr>
              <a:t>Participation Project = 15%</a:t>
            </a:r>
            <a:endParaRPr lang="en-US" altLang="en-US" dirty="0">
              <a:ea typeface="ＭＳ Ｐゴシック" charset="-128"/>
            </a:endParaRPr>
          </a:p>
          <a:p>
            <a:pPr lvl="1"/>
            <a:endParaRPr lang="en-US" altLang="en-US" dirty="0">
              <a:ea typeface="ＭＳ Ｐゴシック" charset="-128"/>
            </a:endParaRPr>
          </a:p>
        </p:txBody>
      </p:sp>
      <p:sp>
        <p:nvSpPr>
          <p:cNvPr id="3" name="Title 2"/>
          <p:cNvSpPr>
            <a:spLocks noGrp="1"/>
          </p:cNvSpPr>
          <p:nvPr>
            <p:ph type="title"/>
          </p:nvPr>
        </p:nvSpPr>
        <p:spPr>
          <a:xfrm>
            <a:off x="0" y="0"/>
            <a:ext cx="9144000" cy="990600"/>
          </a:xfrm>
        </p:spPr>
        <p:txBody>
          <a:bodyPr/>
          <a:lstStyle/>
          <a:p>
            <a:pPr algn="ctr"/>
            <a:r>
              <a:rPr lang="en-US" altLang="en-US">
                <a:effectLst>
                  <a:outerShdw blurRad="38100" dist="38100" dir="2700000" algn="tl">
                    <a:srgbClr val="C0C0C0"/>
                  </a:outerShdw>
                </a:effectLst>
                <a:ea typeface="ＭＳ Ｐゴシック" charset="-128"/>
              </a:rPr>
              <a:t>Economics with Mr. Cook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a:xfrm>
            <a:off x="0" y="1219200"/>
            <a:ext cx="9144000" cy="5638800"/>
          </a:xfrm>
        </p:spPr>
        <p:txBody>
          <a:bodyPr/>
          <a:lstStyle/>
          <a:p>
            <a:pPr marL="622300" indent="-514350">
              <a:buFont typeface="Lucida Sans Unicode" charset="0"/>
              <a:buAutoNum type="arabicPeriod"/>
            </a:pPr>
            <a:r>
              <a:rPr lang="en-US" altLang="en-US" dirty="0">
                <a:ea typeface="ＭＳ Ｐゴシック" charset="-128"/>
              </a:rPr>
              <a:t>What is the difference between GNP and GDP?  Which is a better indicator of the health of the United States?  Which is a better indicator of the wealth of United States citizens?</a:t>
            </a:r>
          </a:p>
          <a:p>
            <a:pPr marL="622300" indent="-514350">
              <a:buFont typeface="Lucida Sans Unicode" charset="0"/>
              <a:buAutoNum type="arabicPeriod"/>
            </a:pPr>
            <a:r>
              <a:rPr lang="en-US" altLang="en-US" dirty="0" smtClean="0">
                <a:ea typeface="ＭＳ Ｐゴシック" charset="-128"/>
              </a:rPr>
              <a:t>If </a:t>
            </a:r>
            <a:r>
              <a:rPr lang="en-US" altLang="en-US" dirty="0">
                <a:ea typeface="ＭＳ Ｐゴシック" charset="-128"/>
              </a:rPr>
              <a:t>the population increases roughly 1% every year, how much economic growth is required to maintain the standard of living for everyone</a:t>
            </a:r>
            <a:r>
              <a:rPr lang="en-US" altLang="en-US" dirty="0" smtClean="0">
                <a:ea typeface="ＭＳ Ｐゴシック" charset="-128"/>
              </a:rPr>
              <a:t>?</a:t>
            </a:r>
          </a:p>
          <a:p>
            <a:pPr marL="622300" indent="-514350">
              <a:buFont typeface="Lucida Sans Unicode" charset="0"/>
              <a:buAutoNum type="arabicPeriod"/>
            </a:pPr>
            <a:r>
              <a:rPr lang="en-US" altLang="en-US" dirty="0" smtClean="0">
                <a:ea typeface="ＭＳ Ｐゴシック" charset="-128"/>
              </a:rPr>
              <a:t>Draw and label the circular flow model.</a:t>
            </a:r>
          </a:p>
          <a:p>
            <a:r>
              <a:rPr lang="en-US" altLang="en-US" dirty="0">
                <a:ea typeface="ＭＳ Ｐゴシック" charset="-128"/>
              </a:rPr>
              <a:t>CEQ: What has happened to the water of Flint Michigan?  What led to this?  Has this led to a higher or lower standard of living in Flint?</a:t>
            </a:r>
          </a:p>
        </p:txBody>
      </p:sp>
      <p:sp>
        <p:nvSpPr>
          <p:cNvPr id="3" name="Title 2"/>
          <p:cNvSpPr>
            <a:spLocks noGrp="1"/>
          </p:cNvSpPr>
          <p:nvPr>
            <p:ph type="title"/>
          </p:nvPr>
        </p:nvSpPr>
        <p:spPr/>
        <p:txBody>
          <a:bodyPr/>
          <a:lstStyle/>
          <a:p>
            <a:r>
              <a:rPr lang="en-US" altLang="en-US" dirty="0">
                <a:effectLst>
                  <a:outerShdw blurRad="38100" dist="38100" dir="2700000" algn="tl">
                    <a:srgbClr val="C0C0C0"/>
                  </a:outerShdw>
                </a:effectLst>
                <a:ea typeface="ＭＳ Ｐゴシック" charset="-128"/>
              </a:rPr>
              <a:t>Warm Up </a:t>
            </a:r>
            <a:r>
              <a:rPr lang="en-US" altLang="en-US" dirty="0" smtClean="0">
                <a:effectLst>
                  <a:outerShdw blurRad="38100" dist="38100" dir="2700000" algn="tl">
                    <a:srgbClr val="C0C0C0"/>
                  </a:outerShdw>
                </a:effectLst>
                <a:ea typeface="ＭＳ Ｐゴシック" charset="-128"/>
              </a:rPr>
              <a:t>#4</a:t>
            </a:r>
            <a:endParaRPr lang="en-US" altLang="en-US" dirty="0">
              <a:effectLst>
                <a:outerShdw blurRad="38100" dist="38100" dir="2700000" algn="tl">
                  <a:srgbClr val="C0C0C0"/>
                </a:outerShdw>
              </a:effectLst>
              <a:ea typeface="ＭＳ Ｐゴシック"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1481138"/>
            <a:ext cx="4876800" cy="5376862"/>
          </a:xfrm>
        </p:spPr>
        <p:txBody>
          <a:bodyPr/>
          <a:lstStyle/>
          <a:p>
            <a:pPr eaLnBrk="1" hangingPunct="1"/>
            <a:r>
              <a:rPr lang="en-US" altLang="en-US">
                <a:ea typeface="ＭＳ Ｐゴシック" charset="-128"/>
              </a:rPr>
              <a:t>Opportunity Cost</a:t>
            </a:r>
          </a:p>
          <a:p>
            <a:pPr lvl="1" eaLnBrk="1" hangingPunct="1"/>
            <a:r>
              <a:rPr lang="en-US" altLang="en-US">
                <a:ea typeface="ＭＳ Ｐゴシック" charset="-128"/>
              </a:rPr>
              <a:t>Cost of the next best alternative</a:t>
            </a:r>
          </a:p>
          <a:p>
            <a:pPr lvl="1" eaLnBrk="1" hangingPunct="1"/>
            <a:r>
              <a:rPr lang="en-US" altLang="en-US">
                <a:ea typeface="ＭＳ Ｐゴシック" charset="-128"/>
              </a:rPr>
              <a:t>It is what you give up</a:t>
            </a:r>
          </a:p>
          <a:p>
            <a:pPr lvl="2" eaLnBrk="1" hangingPunct="1"/>
            <a:r>
              <a:rPr lang="en-US" altLang="en-US">
                <a:ea typeface="ＭＳ Ｐゴシック" charset="-128"/>
              </a:rPr>
              <a:t>Money, time or resources when one choice is made over another</a:t>
            </a:r>
          </a:p>
        </p:txBody>
      </p:sp>
      <p:sp>
        <p:nvSpPr>
          <p:cNvPr id="2"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dirty="0" smtClean="0">
                <a:ea typeface="+mj-ea"/>
                <a:cs typeface="+mj-cs"/>
              </a:rPr>
              <a:t>Chapter 1</a:t>
            </a:r>
            <a:endParaRPr lang="en-US" dirty="0">
              <a:ea typeface="+mj-ea"/>
              <a:cs typeface="+mj-cs"/>
            </a:endParaRPr>
          </a:p>
        </p:txBody>
      </p:sp>
      <p:pic>
        <p:nvPicPr>
          <p:cNvPr id="358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365500"/>
            <a:ext cx="3810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a:ea typeface="ＭＳ Ｐゴシック" charset="-128"/>
              </a:rPr>
              <a:t>Production Possibilities Frontier (PPF or PPC) – A diagram representing various combinations of goods and/or services an economy can produce when all productive resources are fully employed</a:t>
            </a:r>
          </a:p>
          <a:p>
            <a:r>
              <a:rPr lang="en-US" altLang="en-US">
                <a:ea typeface="ＭＳ Ｐゴシック" charset="-128"/>
              </a:rPr>
              <a:t>Economic growth expands production possibilities</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defRPr/>
            </a:pPr>
            <a:r>
              <a:rPr lang="en-US" dirty="0" smtClean="0"/>
              <a:t>Chapter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1"/>
          </p:nvPr>
        </p:nvSpPr>
        <p:spPr>
          <a:xfrm>
            <a:off x="0" y="1481138"/>
            <a:ext cx="9144000" cy="5376862"/>
          </a:xfrm>
        </p:spPr>
        <p:txBody>
          <a:bodyPr/>
          <a:lstStyle/>
          <a:p>
            <a:r>
              <a:rPr lang="en-US" altLang="en-US" dirty="0">
                <a:ea typeface="ＭＳ Ｐゴシック" charset="-128"/>
              </a:rPr>
              <a:t>What is Economics?</a:t>
            </a:r>
          </a:p>
          <a:p>
            <a:r>
              <a:rPr lang="en-US" altLang="en-US" dirty="0">
                <a:ea typeface="ＭＳ Ｐゴシック" charset="-128"/>
              </a:rPr>
              <a:t>What</a:t>
            </a:r>
            <a:r>
              <a:rPr lang="ja-JP" altLang="en-US" dirty="0">
                <a:ea typeface="ＭＳ Ｐゴシック" charset="-128"/>
              </a:rPr>
              <a:t>’</a:t>
            </a:r>
            <a:r>
              <a:rPr lang="en-US" altLang="ja-JP" dirty="0">
                <a:ea typeface="ＭＳ Ｐゴシック" charset="-128"/>
              </a:rPr>
              <a:t>s the difference between a need and a want?</a:t>
            </a:r>
          </a:p>
          <a:p>
            <a:r>
              <a:rPr lang="en-US" altLang="en-US" dirty="0">
                <a:ea typeface="ＭＳ Ｐゴシック" charset="-128"/>
              </a:rPr>
              <a:t>What is the fundamental problem facing all societies?</a:t>
            </a:r>
          </a:p>
          <a:p>
            <a:r>
              <a:rPr lang="en-US" altLang="en-US" dirty="0">
                <a:ea typeface="ＭＳ Ｐゴシック" charset="-128"/>
              </a:rPr>
              <a:t>What are factors of production?</a:t>
            </a:r>
          </a:p>
          <a:p>
            <a:r>
              <a:rPr lang="en-US" altLang="en-US" dirty="0">
                <a:ea typeface="ＭＳ Ｐゴシック" charset="-128"/>
              </a:rPr>
              <a:t>What is an opportunity cost?</a:t>
            </a:r>
          </a:p>
          <a:p>
            <a:r>
              <a:rPr lang="en-US" altLang="en-US" dirty="0">
                <a:ea typeface="ＭＳ Ｐゴシック" charset="-128"/>
              </a:rPr>
              <a:t>What does PPC stand for?  What</a:t>
            </a:r>
            <a:r>
              <a:rPr lang="ja-JP" altLang="en-US" dirty="0">
                <a:ea typeface="ＭＳ Ｐゴシック" charset="-128"/>
              </a:rPr>
              <a:t>’</a:t>
            </a:r>
            <a:r>
              <a:rPr lang="en-US" altLang="ja-JP" dirty="0">
                <a:ea typeface="ＭＳ Ｐゴシック" charset="-128"/>
              </a:rPr>
              <a:t>s another name for a PPC graph?</a:t>
            </a:r>
          </a:p>
          <a:p>
            <a:r>
              <a:rPr lang="en-US" altLang="en-US" dirty="0">
                <a:ea typeface="ＭＳ Ｐゴシック" charset="-128"/>
              </a:rPr>
              <a:t>PPC Problem on </a:t>
            </a:r>
            <a:r>
              <a:rPr lang="en-US" altLang="en-US" dirty="0" smtClean="0">
                <a:ea typeface="ＭＳ Ｐゴシック" charset="-128"/>
              </a:rPr>
              <a:t>Board</a:t>
            </a:r>
          </a:p>
          <a:p>
            <a:r>
              <a:rPr lang="en-US" altLang="en-US" dirty="0" smtClean="0">
                <a:ea typeface="ＭＳ Ｐゴシック" charset="-128"/>
              </a:rPr>
              <a:t>CEQ: What has happened to the water of Flint Michigan?  What led to this?  Has this led to a higher or lower standard of living in Flint?</a:t>
            </a: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p:txBody>
      </p:sp>
      <p:sp>
        <p:nvSpPr>
          <p:cNvPr id="3" name="Title 2"/>
          <p:cNvSpPr>
            <a:spLocks noGrp="1"/>
          </p:cNvSpPr>
          <p:nvPr>
            <p:ph type="title"/>
          </p:nvPr>
        </p:nvSpPr>
        <p:spPr/>
        <p:txBody>
          <a:bodyPr/>
          <a:lstStyle/>
          <a:p>
            <a:r>
              <a:rPr lang="en-US" altLang="en-US">
                <a:effectLst>
                  <a:outerShdw blurRad="38100" dist="38100" dir="2700000" algn="tl">
                    <a:srgbClr val="C0C0C0"/>
                  </a:outerShdw>
                </a:effectLst>
                <a:ea typeface="ＭＳ Ｐゴシック" charset="-128"/>
              </a:rPr>
              <a:t>Warm Up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a:xfrm>
            <a:off x="0" y="1481138"/>
            <a:ext cx="9144000" cy="5376862"/>
          </a:xfrm>
        </p:spPr>
        <p:txBody>
          <a:bodyPr/>
          <a:lstStyle/>
          <a:p>
            <a:r>
              <a:rPr lang="en-US" altLang="en-US" dirty="0" smtClean="0">
                <a:ea typeface="ＭＳ Ｐゴシック" charset="-128"/>
              </a:rPr>
              <a:t>What is Specialization in terms of economics?</a:t>
            </a:r>
          </a:p>
          <a:p>
            <a:r>
              <a:rPr lang="en-US" altLang="ja-JP" dirty="0" smtClean="0">
                <a:ea typeface="ＭＳ Ｐゴシック" charset="-128"/>
              </a:rPr>
              <a:t>What is the Division of Labor?  Name an example.</a:t>
            </a:r>
            <a:endParaRPr lang="en-US" altLang="ja-JP" dirty="0">
              <a:ea typeface="ＭＳ Ｐゴシック" charset="-128"/>
            </a:endParaRPr>
          </a:p>
          <a:p>
            <a:r>
              <a:rPr lang="en-US" altLang="en-US" dirty="0" smtClean="0">
                <a:ea typeface="ＭＳ Ｐゴシック" charset="-128"/>
              </a:rPr>
              <a:t>Why is economic growth important?  How does everyone benefit when the economy is growing?</a:t>
            </a:r>
            <a:endParaRPr lang="en-US" altLang="en-US" dirty="0">
              <a:ea typeface="ＭＳ Ｐゴシック" charset="-128"/>
            </a:endParaRPr>
          </a:p>
          <a:p>
            <a:r>
              <a:rPr lang="en-US" altLang="en-US" dirty="0" smtClean="0">
                <a:ea typeface="ＭＳ Ｐゴシック" charset="-128"/>
              </a:rPr>
              <a:t>PPC Problem </a:t>
            </a:r>
            <a:r>
              <a:rPr lang="en-US" altLang="en-US" dirty="0">
                <a:ea typeface="ＭＳ Ｐゴシック" charset="-128"/>
              </a:rPr>
              <a:t>on </a:t>
            </a:r>
            <a:r>
              <a:rPr lang="en-US" altLang="en-US" dirty="0" smtClean="0">
                <a:ea typeface="ＭＳ Ｐゴシック" charset="-128"/>
              </a:rPr>
              <a:t>board – Graph</a:t>
            </a:r>
          </a:p>
          <a:p>
            <a:pPr lvl="1"/>
            <a:r>
              <a:rPr lang="en-US" altLang="en-US" dirty="0" smtClean="0">
                <a:ea typeface="ＭＳ Ｐゴシック" charset="-128"/>
              </a:rPr>
              <a:t>Plot a point and label it “F” – This point is not utilizing full efficiency.</a:t>
            </a:r>
          </a:p>
          <a:p>
            <a:pPr lvl="1"/>
            <a:r>
              <a:rPr lang="en-US" altLang="en-US" dirty="0" smtClean="0">
                <a:ea typeface="ＭＳ Ｐゴシック" charset="-128"/>
              </a:rPr>
              <a:t>Plot a point and label it “G” – This point is unachievable without a new variable</a:t>
            </a:r>
          </a:p>
          <a:p>
            <a:pPr lvl="1"/>
            <a:r>
              <a:rPr lang="en-US" altLang="en-US" dirty="0" smtClean="0">
                <a:ea typeface="ＭＳ Ｐゴシック" charset="-128"/>
              </a:rPr>
              <a:t>What is a new variable that could shift our curve to point “</a:t>
            </a:r>
            <a:r>
              <a:rPr lang="en-US" altLang="en-US" smtClean="0">
                <a:ea typeface="ＭＳ Ｐゴシック" charset="-128"/>
              </a:rPr>
              <a:t>G”?</a:t>
            </a:r>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p:txBody>
      </p:sp>
      <p:sp>
        <p:nvSpPr>
          <p:cNvPr id="3" name="Title 2"/>
          <p:cNvSpPr>
            <a:spLocks noGrp="1"/>
          </p:cNvSpPr>
          <p:nvPr>
            <p:ph type="title"/>
          </p:nvPr>
        </p:nvSpPr>
        <p:spPr/>
        <p:txBody>
          <a:bodyPr/>
          <a:lstStyle/>
          <a:p>
            <a:r>
              <a:rPr lang="en-US" altLang="en-US">
                <a:effectLst>
                  <a:outerShdw blurRad="38100" dist="38100" dir="2700000" algn="tl">
                    <a:srgbClr val="C0C0C0"/>
                  </a:outerShdw>
                </a:effectLst>
                <a:ea typeface="ＭＳ Ｐゴシック" charset="-128"/>
              </a:rPr>
              <a:t>Warm Up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1"/>
          </p:nvPr>
        </p:nvSpPr>
        <p:spPr/>
        <p:txBody>
          <a:bodyPr/>
          <a:lstStyle/>
          <a:p>
            <a:endParaRPr lang="en-US" altLang="en-US">
              <a:ea typeface="ＭＳ Ｐゴシック" charset="-128"/>
            </a:endParaRPr>
          </a:p>
        </p:txBody>
      </p:sp>
      <p:sp>
        <p:nvSpPr>
          <p:cNvPr id="3" name="Title 2"/>
          <p:cNvSpPr>
            <a:spLocks noGrp="1"/>
          </p:cNvSpPr>
          <p:nvPr>
            <p:ph type="title"/>
          </p:nvPr>
        </p:nvSpPr>
        <p:spPr>
          <a:xfrm>
            <a:off x="457200" y="0"/>
            <a:ext cx="8229600" cy="1143000"/>
          </a:xfrm>
        </p:spPr>
        <p:txBody>
          <a:bodyPr/>
          <a:lstStyle/>
          <a:p>
            <a:r>
              <a:rPr lang="en-US" altLang="en-US">
                <a:effectLst>
                  <a:outerShdw blurRad="38100" dist="38100" dir="2700000" algn="tl">
                    <a:srgbClr val="C0C0C0"/>
                  </a:outerShdw>
                </a:effectLst>
                <a:ea typeface="ＭＳ Ｐゴシック" charset="-128"/>
              </a:rPr>
              <a:t>Production Possibilities Curve</a:t>
            </a:r>
          </a:p>
        </p:txBody>
      </p:sp>
      <p:pic>
        <p:nvPicPr>
          <p:cNvPr id="409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0900"/>
            <a:ext cx="882015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idx="1"/>
          </p:nvPr>
        </p:nvSpPr>
        <p:spPr/>
        <p:txBody>
          <a:bodyPr/>
          <a:lstStyle/>
          <a:p>
            <a:endParaRPr lang="en-US" altLang="en-US">
              <a:ea typeface="ＭＳ Ｐゴシック" charset="-128"/>
            </a:endParaRPr>
          </a:p>
        </p:txBody>
      </p:sp>
      <p:sp>
        <p:nvSpPr>
          <p:cNvPr id="3" name="Title 2"/>
          <p:cNvSpPr>
            <a:spLocks noGrp="1"/>
          </p:cNvSpPr>
          <p:nvPr>
            <p:ph type="title"/>
          </p:nvPr>
        </p:nvSpPr>
        <p:spPr>
          <a:xfrm>
            <a:off x="457200" y="0"/>
            <a:ext cx="8229600" cy="1143000"/>
          </a:xfrm>
        </p:spPr>
        <p:txBody>
          <a:bodyPr/>
          <a:lstStyle/>
          <a:p>
            <a:r>
              <a:rPr lang="en-US" altLang="en-US">
                <a:effectLst>
                  <a:outerShdw blurRad="38100" dist="38100" dir="2700000" algn="tl">
                    <a:srgbClr val="C0C0C0"/>
                  </a:outerShdw>
                </a:effectLst>
                <a:ea typeface="ＭＳ Ｐゴシック" charset="-128"/>
              </a:rPr>
              <a:t>PPF/PPC Growth</a:t>
            </a:r>
          </a:p>
        </p:txBody>
      </p:sp>
      <p:pic>
        <p:nvPicPr>
          <p:cNvPr id="419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6019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a:ea typeface="ＭＳ Ｐゴシック" charset="-128"/>
              </a:rPr>
              <a:t>Cost-benefit analysis – A way of thinking about a problem that compares the costs of an action to the benefits received</a:t>
            </a:r>
          </a:p>
          <a:p>
            <a:r>
              <a:rPr lang="en-US" altLang="en-US">
                <a:ea typeface="ＭＳ Ｐゴシック" charset="-128"/>
              </a:rPr>
              <a:t>Standard of Living – The quality of life based on the possession of the necessities and luxuries that make life easier</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defRPr/>
            </a:pPr>
            <a:r>
              <a:rPr lang="en-US" dirty="0" smtClean="0"/>
              <a:t>Chapter 1</a:t>
            </a:r>
            <a:endParaRPr lang="en-US" dirty="0"/>
          </a:p>
        </p:txBody>
      </p:sp>
      <p:pic>
        <p:nvPicPr>
          <p:cNvPr id="430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67150"/>
            <a:ext cx="31242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76713"/>
            <a:ext cx="35052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a:ea typeface="ＭＳ Ｐゴシック" charset="-128"/>
              </a:rPr>
              <a:t>Free Enterprise Economy (Market Based) – one of which consumers and privately owned businesses, rather than the government make the majority of economic decisions (U.S.)</a:t>
            </a:r>
          </a:p>
          <a:p>
            <a:endParaRPr lang="en-US" altLang="en-US">
              <a:ea typeface="ＭＳ Ｐゴシック" charset="-128"/>
            </a:endParaRPr>
          </a:p>
        </p:txBody>
      </p:sp>
      <p:sp>
        <p:nvSpPr>
          <p:cNvPr id="3" name="Title 2"/>
          <p:cNvSpPr>
            <a:spLocks noGrp="1"/>
          </p:cNvSpPr>
          <p:nvPr>
            <p:ph type="title"/>
          </p:nvPr>
        </p:nvSpPr>
        <p:spPr/>
        <p:txBody>
          <a:bodyPr/>
          <a:lstStyle/>
          <a:p>
            <a:r>
              <a:rPr lang="en-US" altLang="en-US">
                <a:effectLst>
                  <a:outerShdw blurRad="38100" dist="38100" dir="2700000" algn="tl">
                    <a:srgbClr val="C0C0C0"/>
                  </a:outerShdw>
                </a:effectLst>
                <a:ea typeface="ＭＳ Ｐゴシック" charset="-128"/>
              </a:rPr>
              <a:t>Chapter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dirty="0" smtClean="0">
                <a:ea typeface="+mj-ea"/>
                <a:cs typeface="+mj-cs"/>
              </a:rPr>
              <a:t>Economics:</a:t>
            </a:r>
            <a:br>
              <a:rPr lang="en-US" dirty="0" smtClean="0">
                <a:ea typeface="+mj-ea"/>
                <a:cs typeface="+mj-cs"/>
              </a:rPr>
            </a:br>
            <a:r>
              <a:rPr lang="en-US" dirty="0" smtClean="0">
                <a:ea typeface="+mj-ea"/>
                <a:cs typeface="+mj-cs"/>
              </a:rPr>
              <a:t>Chapter 2</a:t>
            </a:r>
            <a:endParaRPr lang="en-US" dirty="0">
              <a:ea typeface="+mj-ea"/>
              <a:cs typeface="+mj-cs"/>
            </a:endParaRPr>
          </a:p>
        </p:txBody>
      </p:sp>
      <p:sp>
        <p:nvSpPr>
          <p:cNvPr id="46082" name="Subtitle 2"/>
          <p:cNvSpPr>
            <a:spLocks noGrp="1"/>
          </p:cNvSpPr>
          <p:nvPr>
            <p:ph type="subTitle" idx="1"/>
          </p:nvPr>
        </p:nvSpPr>
        <p:spPr>
          <a:xfrm>
            <a:off x="685800" y="3611563"/>
            <a:ext cx="7772400" cy="1200150"/>
          </a:xfrm>
        </p:spPr>
        <p:txBody>
          <a:bodyPr/>
          <a:lstStyle/>
          <a:p>
            <a:pPr marR="0" eaLnBrk="1" hangingPunct="1"/>
            <a:r>
              <a:rPr lang="en-US" altLang="en-US" dirty="0">
                <a:ea typeface="ＭＳ Ｐゴシック" charset="-128"/>
              </a:rPr>
              <a:t>Cook</a:t>
            </a:r>
          </a:p>
          <a:p>
            <a:pPr marR="0" eaLnBrk="1" hangingPunct="1"/>
            <a:r>
              <a:rPr lang="en-US" altLang="en-US" dirty="0">
                <a:ea typeface="ＭＳ Ｐゴシック" charset="-128"/>
              </a:rPr>
              <a:t>Fall </a:t>
            </a:r>
            <a:r>
              <a:rPr lang="en-US" altLang="en-US" dirty="0" smtClean="0">
                <a:ea typeface="ＭＳ Ｐゴシック" charset="-128"/>
              </a:rPr>
              <a:t>2017</a:t>
            </a:r>
            <a:endParaRPr lang="en-US" altLang="en-US" dirty="0">
              <a:ea typeface="ＭＳ Ｐゴシック" charset="-128"/>
            </a:endParaRPr>
          </a:p>
        </p:txBody>
      </p:sp>
      <p:pic>
        <p:nvPicPr>
          <p:cNvPr id="4608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9288"/>
            <a:ext cx="472281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9144000" cy="5791200"/>
          </a:xfrm>
        </p:spPr>
        <p:txBody>
          <a:bodyPr/>
          <a:lstStyle/>
          <a:p>
            <a:r>
              <a:rPr lang="en-US" altLang="en-US" sz="2400" dirty="0">
                <a:ea typeface="ＭＳ Ｐゴシック" charset="-128"/>
              </a:rPr>
              <a:t>Participation project</a:t>
            </a:r>
          </a:p>
          <a:p>
            <a:pPr lvl="1"/>
            <a:r>
              <a:rPr lang="en-US" altLang="en-US" sz="2400" dirty="0">
                <a:ea typeface="ＭＳ Ｐゴシック" charset="-128"/>
              </a:rPr>
              <a:t>A finite amount of currency will be available to the class to earn through participation </a:t>
            </a:r>
            <a:r>
              <a:rPr lang="en-US" altLang="en-US" sz="2400" dirty="0" smtClean="0">
                <a:ea typeface="ＭＳ Ｐゴシック" charset="-128"/>
              </a:rPr>
              <a:t>($87,000)</a:t>
            </a:r>
            <a:endParaRPr lang="en-US" altLang="en-US" sz="2400" dirty="0">
              <a:ea typeface="ＭＳ Ｐゴシック" charset="-128"/>
            </a:endParaRPr>
          </a:p>
          <a:p>
            <a:pPr lvl="1"/>
            <a:r>
              <a:rPr lang="en-US" altLang="en-US" sz="2400" dirty="0">
                <a:ea typeface="ＭＳ Ｐゴシック" charset="-128"/>
              </a:rPr>
              <a:t>This is a </a:t>
            </a:r>
            <a:r>
              <a:rPr lang="en-US" altLang="en-US" sz="2400" dirty="0" smtClean="0">
                <a:ea typeface="ＭＳ Ｐゴシック" charset="-128"/>
              </a:rPr>
              <a:t>25 </a:t>
            </a:r>
            <a:r>
              <a:rPr lang="en-US" altLang="en-US" sz="2400" dirty="0">
                <a:ea typeface="ＭＳ Ｐゴシック" charset="-128"/>
              </a:rPr>
              <a:t>person class as of now (we will adjust if we need to), so in order to earn 100% on your participation grade, you will need to accumulate $</a:t>
            </a:r>
            <a:r>
              <a:rPr lang="en-US" altLang="en-US" sz="2400" dirty="0" smtClean="0">
                <a:ea typeface="ＭＳ Ｐゴシック" charset="-128"/>
              </a:rPr>
              <a:t>3,000 </a:t>
            </a:r>
            <a:r>
              <a:rPr lang="en-US" altLang="en-US" sz="2400" dirty="0">
                <a:ea typeface="ＭＳ Ｐゴシック" charset="-128"/>
              </a:rPr>
              <a:t>“Cook Bucks”</a:t>
            </a:r>
          </a:p>
          <a:p>
            <a:pPr lvl="1"/>
            <a:r>
              <a:rPr lang="en-US" altLang="en-US" sz="2400" dirty="0">
                <a:ea typeface="ＭＳ Ｐゴシック" charset="-128"/>
              </a:rPr>
              <a:t>I will act as the federal reserve and the bank of our class</a:t>
            </a:r>
          </a:p>
          <a:p>
            <a:pPr lvl="1"/>
            <a:r>
              <a:rPr lang="en-US" altLang="en-US" sz="2400" dirty="0">
                <a:ea typeface="ＭＳ Ｐゴシック" charset="-128"/>
              </a:rPr>
              <a:t>Inherently this class will have some who participate more than others, so if those individuals develop a surplus of Cook Bucks that exceeds $</a:t>
            </a:r>
            <a:r>
              <a:rPr lang="en-US" altLang="en-US" sz="2400" dirty="0" smtClean="0">
                <a:ea typeface="ＭＳ Ｐゴシック" charset="-128"/>
              </a:rPr>
              <a:t>3,000</a:t>
            </a:r>
            <a:r>
              <a:rPr lang="en-US" altLang="en-US" sz="2400" dirty="0">
                <a:ea typeface="ＭＳ Ｐゴシック" charset="-128"/>
              </a:rPr>
              <a:t>, then they are free to spend it on “Market Items”</a:t>
            </a:r>
          </a:p>
          <a:p>
            <a:pPr lvl="1"/>
            <a:r>
              <a:rPr lang="en-US" altLang="en-US" sz="2400" dirty="0">
                <a:ea typeface="ＭＳ Ｐゴシック" charset="-128"/>
              </a:rPr>
              <a:t>Every Friday we will cash out and open up the “Market”</a:t>
            </a:r>
          </a:p>
          <a:p>
            <a:endParaRPr lang="en-US" altLang="en-US" dirty="0">
              <a:ea typeface="ＭＳ Ｐゴシック" charset="-128"/>
            </a:endParaRPr>
          </a:p>
        </p:txBody>
      </p:sp>
      <p:sp>
        <p:nvSpPr>
          <p:cNvPr id="3" name="Title 2"/>
          <p:cNvSpPr>
            <a:spLocks noGrp="1"/>
          </p:cNvSpPr>
          <p:nvPr>
            <p:ph type="title"/>
          </p:nvPr>
        </p:nvSpPr>
        <p:spPr>
          <a:xfrm>
            <a:off x="0" y="0"/>
            <a:ext cx="9144000" cy="1417638"/>
          </a:xfrm>
        </p:spPr>
        <p:txBody>
          <a:bodyPr/>
          <a:lstStyle/>
          <a:p>
            <a:r>
              <a:rPr lang="en-US" altLang="en-US">
                <a:effectLst>
                  <a:outerShdw blurRad="38100" dist="38100" dir="2700000" algn="tl">
                    <a:srgbClr val="C0C0C0"/>
                  </a:outerShdw>
                </a:effectLst>
                <a:ea typeface="ＭＳ Ｐゴシック" charset="-128"/>
              </a:rPr>
              <a:t>Economics with Mr. Cook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p:txBody>
          <a:bodyPr/>
          <a:lstStyle/>
          <a:p>
            <a:pPr algn="ctr"/>
            <a:r>
              <a:rPr lang="en-US" altLang="en-US">
                <a:ea typeface="ＭＳ Ｐゴシック" charset="-128"/>
              </a:rPr>
              <a:t>Economic System – Organized way in which a society provides for the wants and needs of its people</a:t>
            </a:r>
          </a:p>
          <a:p>
            <a:endParaRPr lang="en-US" altLang="en-US">
              <a:ea typeface="ＭＳ Ｐゴシック" charset="-128"/>
            </a:endParaRPr>
          </a:p>
        </p:txBody>
      </p:sp>
      <p:sp>
        <p:nvSpPr>
          <p:cNvPr id="3" name="Title 2"/>
          <p:cNvSpPr>
            <a:spLocks noGrp="1"/>
          </p:cNvSpPr>
          <p:nvPr>
            <p:ph type="title"/>
          </p:nvPr>
        </p:nvSpPr>
        <p:spPr/>
        <p:txBody>
          <a:bodyPr/>
          <a:lstStyle/>
          <a:p>
            <a:r>
              <a:rPr lang="en-US" altLang="en-US">
                <a:effectLst>
                  <a:outerShdw blurRad="38100" dist="38100" dir="2700000" algn="tl">
                    <a:srgbClr val="C0C0C0"/>
                  </a:outerShdw>
                </a:effectLst>
                <a:ea typeface="ＭＳ Ｐゴシック" charset="-128"/>
              </a:rPr>
              <a:t>Chapter 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a:ea typeface="ＭＳ Ｐゴシック" charset="-128"/>
              </a:rPr>
              <a:t>Free Enterprise Economy (Market Based) – one of which consumers and privately owned businesses, rather than the government make the majority of economic decisions (U.S.)</a:t>
            </a:r>
          </a:p>
          <a:p>
            <a:r>
              <a:rPr lang="en-US" altLang="en-US">
                <a:ea typeface="ＭＳ Ｐゴシック" charset="-128"/>
              </a:rPr>
              <a:t>Tradition Based Economy – People repeat the decisions of previous generations (India)</a:t>
            </a:r>
          </a:p>
          <a:p>
            <a:r>
              <a:rPr lang="en-US" altLang="en-US">
                <a:ea typeface="ＭＳ Ｐゴシック" charset="-128"/>
              </a:rPr>
              <a:t>Command Based Economy – Decisions are made by an authority figure (Cuba, Soviet Union, China)</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defRPr/>
            </a:pPr>
            <a:r>
              <a:rPr lang="en-US" dirty="0" smtClean="0"/>
              <a:t>Types of Economy</a:t>
            </a:r>
            <a:endParaRPr lang="en-US" dirty="0"/>
          </a:p>
        </p:txBody>
      </p:sp>
      <p:pic>
        <p:nvPicPr>
          <p:cNvPr id="4813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65800"/>
            <a:ext cx="1803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0075" y="5765800"/>
            <a:ext cx="21939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765800"/>
            <a:ext cx="16319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2600" y="5765800"/>
            <a:ext cx="2184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a:ea typeface="ＭＳ Ｐゴシック" charset="-128"/>
              </a:rPr>
              <a:t>Market Economy – Capitalism or Free Market</a:t>
            </a:r>
          </a:p>
          <a:p>
            <a:pPr lvl="1"/>
            <a:r>
              <a:rPr lang="en-US" altLang="en-US">
                <a:ea typeface="ＭＳ Ｐゴシック" charset="-128"/>
              </a:rPr>
              <a:t>Advantages – Can adjust to change, Individual Freedom, Small amount of govt. interference, decentralized</a:t>
            </a:r>
          </a:p>
          <a:p>
            <a:pPr lvl="1"/>
            <a:r>
              <a:rPr lang="en-US" altLang="en-US">
                <a:ea typeface="ＭＳ Ｐゴシック" charset="-128"/>
              </a:rPr>
              <a:t>Disadvantages – Does not provide for the basic needs of everyone within it</a:t>
            </a:r>
            <a:r>
              <a:rPr lang="ja-JP" altLang="en-US">
                <a:ea typeface="ＭＳ Ｐゴシック" charset="-128"/>
              </a:rPr>
              <a:t>’</a:t>
            </a:r>
            <a:r>
              <a:rPr lang="en-US" altLang="ja-JP">
                <a:ea typeface="ＭＳ Ｐゴシック" charset="-128"/>
              </a:rPr>
              <a:t>s society, Does not provide enough services that people value, High degree of uncertainty and large swings occur regularly</a:t>
            </a:r>
            <a:endParaRPr lang="en-US" altLang="en-US">
              <a:ea typeface="ＭＳ Ｐゴシック" charset="-128"/>
            </a:endParaRP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defRPr/>
            </a:pPr>
            <a:r>
              <a:rPr lang="en-US" dirty="0" smtClean="0"/>
              <a:t>Types of Economy</a:t>
            </a:r>
            <a:endParaRPr lang="en-US" dirty="0"/>
          </a:p>
        </p:txBody>
      </p:sp>
      <p:pic>
        <p:nvPicPr>
          <p:cNvPr id="491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648200"/>
            <a:ext cx="36480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a:ea typeface="ＭＳ Ｐゴシック" charset="-128"/>
              </a:rPr>
              <a:t>Traditional</a:t>
            </a:r>
          </a:p>
          <a:p>
            <a:pPr lvl="1"/>
            <a:r>
              <a:rPr lang="en-US" altLang="en-US">
                <a:ea typeface="ＭＳ Ｐゴシック" charset="-128"/>
              </a:rPr>
              <a:t>Advantages – Everyone knows their role in the economy</a:t>
            </a:r>
          </a:p>
          <a:p>
            <a:pPr lvl="1"/>
            <a:r>
              <a:rPr lang="en-US" altLang="en-US">
                <a:ea typeface="ＭＳ Ｐゴシック" charset="-128"/>
              </a:rPr>
              <a:t>Disadvantages – Discourages innovation and new ideas, Low standard of living</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defRPr/>
            </a:pPr>
            <a:r>
              <a:rPr lang="en-US" dirty="0" smtClean="0"/>
              <a:t>Types of Economy</a:t>
            </a:r>
            <a:endParaRPr lang="en-US" dirty="0"/>
          </a:p>
        </p:txBody>
      </p:sp>
      <p:pic>
        <p:nvPicPr>
          <p:cNvPr id="5017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49688"/>
            <a:ext cx="449580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a:ea typeface="ＭＳ Ｐゴシック" charset="-128"/>
              </a:rPr>
              <a:t>Command Economy</a:t>
            </a:r>
          </a:p>
          <a:p>
            <a:pPr lvl="1"/>
            <a:r>
              <a:rPr lang="en-US" altLang="en-US">
                <a:ea typeface="ＭＳ Ｐゴシック" charset="-128"/>
              </a:rPr>
              <a:t>Advantages – Can change direction drastically in a short amount of time, Health and Public services provided for everyone</a:t>
            </a:r>
          </a:p>
          <a:p>
            <a:pPr lvl="1"/>
            <a:r>
              <a:rPr lang="en-US" altLang="en-US">
                <a:ea typeface="ＭＳ Ｐゴシック" charset="-128"/>
              </a:rPr>
              <a:t>Disadvantages – Does not meet the wants of consumers, No incentive to work hard, Not very flexible</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defRPr/>
            </a:pPr>
            <a:r>
              <a:rPr lang="en-US" dirty="0" smtClean="0"/>
              <a:t>Types of Economy</a:t>
            </a:r>
            <a:endParaRPr lang="en-US" dirty="0"/>
          </a:p>
        </p:txBody>
      </p:sp>
      <p:pic>
        <p:nvPicPr>
          <p:cNvPr id="5120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411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3963" y="4800600"/>
            <a:ext cx="4110037"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a:ea typeface="ＭＳ Ｐゴシック" charset="-128"/>
              </a:rPr>
              <a:t>Social Security – A federal program of disability and retirement benefits that covers most working people</a:t>
            </a:r>
          </a:p>
          <a:p>
            <a:r>
              <a:rPr lang="en-US" altLang="en-US">
                <a:ea typeface="ＭＳ Ｐゴシック" charset="-128"/>
              </a:rPr>
              <a:t>Inflation – A rise of the general level of prices.  Occurs when workers need more money to pay for food, clothing, and shelter</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defRPr/>
            </a:pPr>
            <a:r>
              <a:rPr lang="en-US" dirty="0" smtClean="0"/>
              <a:t>Economic and Social Goals</a:t>
            </a:r>
            <a:endParaRPr lang="en-US" dirty="0"/>
          </a:p>
        </p:txBody>
      </p:sp>
      <p:pic>
        <p:nvPicPr>
          <p:cNvPr id="522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298950"/>
            <a:ext cx="341312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r>
              <a:rPr lang="en-US" altLang="en-US">
                <a:ea typeface="ＭＳ Ｐゴシック" charset="-128"/>
              </a:rPr>
              <a:t>Fixed Income – An income that does not increase even though prices go up</a:t>
            </a:r>
          </a:p>
          <a:p>
            <a:r>
              <a:rPr lang="en-US" altLang="en-US">
                <a:ea typeface="ＭＳ Ｐゴシック" charset="-128"/>
              </a:rPr>
              <a:t>Voluntary Exchange – The act of buyers and sellers freely and willingly engaging in market transactions.  Mutually beneficial</a:t>
            </a:r>
          </a:p>
          <a:p>
            <a:endParaRPr lang="en-US" altLang="en-US">
              <a:ea typeface="ＭＳ Ｐゴシック" charset="-128"/>
            </a:endParaRPr>
          </a:p>
        </p:txBody>
      </p:sp>
      <p:sp>
        <p:nvSpPr>
          <p:cNvPr id="3" name="Title 2"/>
          <p:cNvSpPr>
            <a:spLocks noGrp="1"/>
          </p:cNvSpPr>
          <p:nvPr>
            <p:ph type="title"/>
          </p:nvPr>
        </p:nvSpPr>
        <p:spPr/>
        <p:txBody>
          <a:bodyPr/>
          <a:lstStyle/>
          <a:p>
            <a:r>
              <a:rPr lang="en-US" altLang="en-US">
                <a:effectLst>
                  <a:outerShdw blurRad="38100" dist="38100" dir="2700000" algn="tl">
                    <a:srgbClr val="C0C0C0"/>
                  </a:outerShdw>
                </a:effectLst>
                <a:ea typeface="ＭＳ Ｐゴシック" charset="-128"/>
              </a:rPr>
              <a:t>Chapter 2</a:t>
            </a:r>
          </a:p>
        </p:txBody>
      </p:sp>
      <p:pic>
        <p:nvPicPr>
          <p:cNvPr id="532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25" y="3886200"/>
            <a:ext cx="3076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1"/>
          <p:cNvSpPr>
            <a:spLocks noGrp="1"/>
          </p:cNvSpPr>
          <p:nvPr>
            <p:ph idx="1"/>
          </p:nvPr>
        </p:nvSpPr>
        <p:spPr>
          <a:xfrm>
            <a:off x="0" y="1219200"/>
            <a:ext cx="9144000" cy="5638800"/>
          </a:xfrm>
        </p:spPr>
        <p:txBody>
          <a:bodyPr/>
          <a:lstStyle/>
          <a:p>
            <a:r>
              <a:rPr lang="en-US" altLang="en-US">
                <a:ea typeface="ＭＳ Ｐゴシック" charset="-128"/>
              </a:rPr>
              <a:t>Name at least one advantage and one disadvantage of the following types of economies:</a:t>
            </a:r>
          </a:p>
          <a:p>
            <a:pPr lvl="1"/>
            <a:r>
              <a:rPr lang="en-US" altLang="en-US">
                <a:ea typeface="ＭＳ Ｐゴシック" charset="-128"/>
              </a:rPr>
              <a:t>Command</a:t>
            </a:r>
          </a:p>
          <a:p>
            <a:pPr lvl="1"/>
            <a:r>
              <a:rPr lang="en-US" altLang="en-US">
                <a:ea typeface="ＭＳ Ｐゴシック" charset="-128"/>
              </a:rPr>
              <a:t>Traditional</a:t>
            </a:r>
          </a:p>
          <a:p>
            <a:pPr lvl="1"/>
            <a:r>
              <a:rPr lang="en-US" altLang="en-US">
                <a:ea typeface="ＭＳ Ｐゴシック" charset="-128"/>
              </a:rPr>
              <a:t>Market Based</a:t>
            </a:r>
          </a:p>
          <a:p>
            <a:r>
              <a:rPr lang="en-US" altLang="en-US">
                <a:ea typeface="ＭＳ Ｐゴシック" charset="-128"/>
              </a:rPr>
              <a:t>What is the Paradox of Value?</a:t>
            </a:r>
          </a:p>
          <a:p>
            <a:r>
              <a:rPr lang="en-US" altLang="en-US">
                <a:ea typeface="ＭＳ Ｐゴシック" charset="-128"/>
              </a:rPr>
              <a:t>Draw the circular flow model.</a:t>
            </a:r>
          </a:p>
          <a:p>
            <a:r>
              <a:rPr lang="en-US" altLang="en-US">
                <a:ea typeface="ＭＳ Ｐゴシック" charset="-128"/>
              </a:rPr>
              <a:t>Who is known as the “Father of Capitalism”?  What did he write?  What was his view on government intervention in the economy?</a:t>
            </a:r>
          </a:p>
          <a:p>
            <a:r>
              <a:rPr lang="en-US" altLang="en-US">
                <a:ea typeface="ＭＳ Ｐゴシック" charset="-128"/>
              </a:rPr>
              <a:t>CEQ: I lied, this isn’t going to be about China’s Stock Market.  Who is currently polling in 3</a:t>
            </a:r>
            <a:r>
              <a:rPr lang="en-US" altLang="en-US" baseline="30000">
                <a:ea typeface="ＭＳ Ｐゴシック" charset="-128"/>
              </a:rPr>
              <a:t>rd</a:t>
            </a:r>
            <a:r>
              <a:rPr lang="en-US" altLang="en-US">
                <a:ea typeface="ＭＳ Ｐゴシック" charset="-128"/>
              </a:rPr>
              <a:t> place in our National Presidential Election?</a:t>
            </a:r>
          </a:p>
        </p:txBody>
      </p:sp>
      <p:sp>
        <p:nvSpPr>
          <p:cNvPr id="3" name="Title 2"/>
          <p:cNvSpPr>
            <a:spLocks noGrp="1"/>
          </p:cNvSpPr>
          <p:nvPr>
            <p:ph type="title"/>
          </p:nvPr>
        </p:nvSpPr>
        <p:spPr/>
        <p:txBody>
          <a:bodyPr/>
          <a:lstStyle/>
          <a:p>
            <a:r>
              <a:rPr lang="en-US" altLang="en-US">
                <a:effectLst>
                  <a:outerShdw blurRad="38100" dist="38100" dir="2700000" algn="tl">
                    <a:srgbClr val="C0C0C0"/>
                  </a:outerShdw>
                </a:effectLst>
                <a:ea typeface="ＭＳ Ｐゴシック" charset="-128"/>
              </a:rPr>
              <a:t>Warm Up #5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a:ea typeface="ＭＳ Ｐゴシック" charset="-128"/>
              </a:rPr>
              <a:t>Private Property Rights – The privilege that entitles people to own and control their possessions as they wish</a:t>
            </a:r>
          </a:p>
          <a:p>
            <a:r>
              <a:rPr lang="en-US" altLang="en-US">
                <a:ea typeface="ＭＳ Ｐゴシック" charset="-128"/>
              </a:rPr>
              <a:t>Profit – The extent to which persons or organizations are better off at the end of a period of time</a:t>
            </a:r>
          </a:p>
        </p:txBody>
      </p:sp>
      <p:sp>
        <p:nvSpPr>
          <p:cNvPr id="3" name="Title 2"/>
          <p:cNvSpPr>
            <a:spLocks noGrp="1"/>
          </p:cNvSpPr>
          <p:nvPr>
            <p:ph type="title"/>
          </p:nvPr>
        </p:nvSpPr>
        <p:spPr/>
        <p:txBody>
          <a:bodyPr>
            <a:normAutofit fontScale="90000"/>
            <a:scene3d>
              <a:camera prst="orthographicFront"/>
              <a:lightRig rig="soft" dir="t"/>
            </a:scene3d>
            <a:sp3d prstMaterial="softEdge">
              <a:bevelT w="25400" h="25400"/>
            </a:sp3d>
          </a:bodyPr>
          <a:lstStyle/>
          <a:p>
            <a:pPr>
              <a:defRPr/>
            </a:pPr>
            <a:r>
              <a:rPr lang="en-US" dirty="0" smtClean="0"/>
              <a:t>Capitalism and Economic Freedom</a:t>
            </a:r>
            <a:endParaRPr lang="en-US" dirty="0"/>
          </a:p>
        </p:txBody>
      </p:sp>
      <p:pic>
        <p:nvPicPr>
          <p:cNvPr id="542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694113"/>
            <a:ext cx="3095625"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r>
              <a:rPr lang="en-US" altLang="en-US">
                <a:ea typeface="ＭＳ Ｐゴシック" charset="-128"/>
              </a:rPr>
              <a:t>Profit Motive – The driving force that encourages people and organizations to improve their material well-being</a:t>
            </a:r>
          </a:p>
          <a:p>
            <a:r>
              <a:rPr lang="en-US" altLang="en-US">
                <a:ea typeface="ＭＳ Ｐゴシック" charset="-128"/>
              </a:rPr>
              <a:t>Competition – The struggle among sellers to attract consumers while lowering costs</a:t>
            </a:r>
          </a:p>
          <a:p>
            <a:endParaRPr lang="en-US" altLang="en-US">
              <a:ea typeface="ＭＳ Ｐゴシック" charset="-128"/>
            </a:endParaRPr>
          </a:p>
        </p:txBody>
      </p:sp>
      <p:sp>
        <p:nvSpPr>
          <p:cNvPr id="3" name="Title 2"/>
          <p:cNvSpPr>
            <a:spLocks noGrp="1"/>
          </p:cNvSpPr>
          <p:nvPr>
            <p:ph type="title"/>
          </p:nvPr>
        </p:nvSpPr>
        <p:spPr/>
        <p:txBody>
          <a:bodyPr/>
          <a:lstStyle/>
          <a:p>
            <a:r>
              <a:rPr lang="en-US" altLang="en-US">
                <a:effectLst>
                  <a:outerShdw blurRad="38100" dist="38100" dir="2700000" algn="tl">
                    <a:srgbClr val="C0C0C0"/>
                  </a:outerShdw>
                </a:effectLst>
                <a:ea typeface="ＭＳ Ｐゴシック" charset="-128"/>
              </a:rPr>
              <a:t>Chapter 2</a:t>
            </a:r>
          </a:p>
        </p:txBody>
      </p:sp>
      <p:pic>
        <p:nvPicPr>
          <p:cNvPr id="552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7163"/>
            <a:ext cx="3857625"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altLang="en-US" sz="4400">
                <a:ea typeface="ＭＳ Ｐゴシック" charset="-128"/>
              </a:rPr>
              <a:t>Books on Friday 8am</a:t>
            </a:r>
          </a:p>
          <a:p>
            <a:pPr algn="ctr"/>
            <a:r>
              <a:rPr lang="en-US" altLang="en-US" sz="4400">
                <a:ea typeface="ＭＳ Ｐゴシック" charset="-128"/>
              </a:rPr>
              <a:t>Random Seating Chart</a:t>
            </a:r>
          </a:p>
          <a:p>
            <a:pPr algn="ctr"/>
            <a:r>
              <a:rPr lang="en-US" altLang="en-US" sz="4400">
                <a:ea typeface="ＭＳ Ｐゴシック" charset="-128"/>
              </a:rPr>
              <a:t>Funny Clip</a:t>
            </a:r>
          </a:p>
        </p:txBody>
      </p:sp>
      <p:sp>
        <p:nvSpPr>
          <p:cNvPr id="3" name="Title 2"/>
          <p:cNvSpPr>
            <a:spLocks noGrp="1"/>
          </p:cNvSpPr>
          <p:nvPr>
            <p:ph type="title"/>
          </p:nvPr>
        </p:nvSpPr>
        <p:spPr>
          <a:xfrm>
            <a:off x="457200" y="52388"/>
            <a:ext cx="8229600" cy="1143000"/>
          </a:xfrm>
        </p:spPr>
        <p:txBody>
          <a:bodyPr/>
          <a:lstStyle/>
          <a:p>
            <a:r>
              <a:rPr lang="en-US" altLang="en-US">
                <a:effectLst>
                  <a:outerShdw blurRad="38100" dist="38100" dir="2700000" algn="tl">
                    <a:srgbClr val="C0C0C0"/>
                  </a:outerShdw>
                </a:effectLst>
                <a:ea typeface="ＭＳ Ｐゴシック" charset="-128"/>
              </a:rPr>
              <a:t>Econ with Mr. Cook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a:ea typeface="ＭＳ Ｐゴシック" charset="-128"/>
              </a:rPr>
              <a:t>Consumer Sovereignty – The role of the consumer as sovereign or ruler of the market (The customer is always right)</a:t>
            </a:r>
          </a:p>
          <a:p>
            <a:r>
              <a:rPr lang="en-US" altLang="en-US">
                <a:ea typeface="ＭＳ Ｐゴシック" charset="-128"/>
              </a:rPr>
              <a:t>Mixed Economy – Consumers carry on with their economic affairs freely but are subject to some government intervention and regulation</a:t>
            </a:r>
          </a:p>
        </p:txBody>
      </p:sp>
      <p:sp>
        <p:nvSpPr>
          <p:cNvPr id="3" name="Title 2"/>
          <p:cNvSpPr>
            <a:spLocks noGrp="1"/>
          </p:cNvSpPr>
          <p:nvPr>
            <p:ph type="title"/>
          </p:nvPr>
        </p:nvSpPr>
        <p:spPr/>
        <p:txBody>
          <a:bodyPr>
            <a:normAutofit fontScale="90000"/>
            <a:scene3d>
              <a:camera prst="orthographicFront"/>
              <a:lightRig rig="soft" dir="t"/>
            </a:scene3d>
            <a:sp3d prstMaterial="softEdge">
              <a:bevelT w="25400" h="25400"/>
            </a:sp3d>
          </a:bodyPr>
          <a:lstStyle/>
          <a:p>
            <a:pPr>
              <a:defRPr/>
            </a:pPr>
            <a:r>
              <a:rPr lang="en-US" dirty="0" smtClean="0"/>
              <a:t>Capitalism and Economic Freedom</a:t>
            </a:r>
            <a:endParaRPr lang="en-US" dirty="0"/>
          </a:p>
        </p:txBody>
      </p:sp>
      <p:pic>
        <p:nvPicPr>
          <p:cNvPr id="563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075113"/>
            <a:ext cx="3581400"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eaLnBrk="1" hangingPunct="1"/>
            <a:r>
              <a:rPr lang="en-US" altLang="en-US">
                <a:ea typeface="ＭＳ Ｐゴシック" charset="-128"/>
              </a:rPr>
              <a:t>Branch of economic theory that deals with behavior and decision making by small units such as individuals and firms</a:t>
            </a:r>
          </a:p>
        </p:txBody>
      </p:sp>
      <p:sp>
        <p:nvSpPr>
          <p:cNvPr id="2"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dirty="0" smtClean="0">
                <a:ea typeface="+mj-ea"/>
                <a:cs typeface="+mj-cs"/>
              </a:rPr>
              <a:t>Microeconomics</a:t>
            </a:r>
            <a:endParaRPr lang="en-US" dirty="0">
              <a:ea typeface="+mj-ea"/>
              <a:cs typeface="+mj-cs"/>
            </a:endParaRPr>
          </a:p>
        </p:txBody>
      </p:sp>
      <p:pic>
        <p:nvPicPr>
          <p:cNvPr id="573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9718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r>
              <a:rPr lang="en-US" altLang="en-US">
                <a:ea typeface="ＭＳ Ｐゴシック" charset="-128"/>
              </a:rPr>
              <a:t>Branch of economic theory dealing with the economy as a whole and decision making by large units like government</a:t>
            </a:r>
          </a:p>
        </p:txBody>
      </p:sp>
      <p:sp>
        <p:nvSpPr>
          <p:cNvPr id="2"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dirty="0" smtClean="0">
                <a:ea typeface="+mj-ea"/>
                <a:cs typeface="+mj-cs"/>
              </a:rPr>
              <a:t>Macroeconomics</a:t>
            </a:r>
            <a:endParaRPr lang="en-US" dirty="0">
              <a:ea typeface="+mj-ea"/>
              <a:cs typeface="+mj-cs"/>
            </a:endParaRPr>
          </a:p>
        </p:txBody>
      </p:sp>
      <p:pic>
        <p:nvPicPr>
          <p:cNvPr id="583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79713"/>
            <a:ext cx="41148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1"/>
          <p:cNvSpPr>
            <a:spLocks noGrp="1"/>
          </p:cNvSpPr>
          <p:nvPr>
            <p:ph idx="1"/>
          </p:nvPr>
        </p:nvSpPr>
        <p:spPr/>
        <p:txBody>
          <a:bodyPr/>
          <a:lstStyle/>
          <a:p>
            <a:r>
              <a:rPr lang="en-US" altLang="en-US">
                <a:ea typeface="ＭＳ Ｐゴシック" charset="-128"/>
              </a:rPr>
              <a:t>All Content Created by DJ Cook</a:t>
            </a:r>
          </a:p>
        </p:txBody>
      </p:sp>
      <p:sp>
        <p:nvSpPr>
          <p:cNvPr id="3" name="Title 2"/>
          <p:cNvSpPr>
            <a:spLocks noGrp="1"/>
          </p:cNvSpPr>
          <p:nvPr>
            <p:ph type="title"/>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0" y="1417638"/>
            <a:ext cx="9144000" cy="5440362"/>
          </a:xfrm>
        </p:spPr>
        <p:txBody>
          <a:bodyPr/>
          <a:lstStyle/>
          <a:p>
            <a:r>
              <a:rPr lang="en-US" altLang="en-US" dirty="0">
                <a:ea typeface="ＭＳ Ｐゴシック" charset="-128"/>
              </a:rPr>
              <a:t>What are the characteristics that make something valuable?</a:t>
            </a:r>
          </a:p>
          <a:p>
            <a:r>
              <a:rPr lang="en-US" altLang="en-US" dirty="0">
                <a:ea typeface="ＭＳ Ｐゴシック" charset="-128"/>
              </a:rPr>
              <a:t>What is the difference between a “need” and a “want”?</a:t>
            </a:r>
          </a:p>
          <a:p>
            <a:r>
              <a:rPr lang="en-US" altLang="en-US" dirty="0">
                <a:ea typeface="ＭＳ Ｐゴシック" charset="-128"/>
              </a:rPr>
              <a:t>Current Event Question: What is the name of the Chinese currency?  </a:t>
            </a:r>
            <a:r>
              <a:rPr lang="en-US" altLang="en-US" dirty="0" smtClean="0">
                <a:ea typeface="ＭＳ Ｐゴシック" charset="-128"/>
              </a:rPr>
              <a:t>What happened to the Chinese Stock Market last week? How long is the Chinese Stock Market expected to behave like it is?  What did China do to it’s currency in the Fall of 2015?  How much global wealth has been lost in the global stock markets in 2016 alone?</a:t>
            </a:r>
            <a:endParaRPr lang="en-US" altLang="en-US" dirty="0">
              <a:ea typeface="ＭＳ Ｐゴシック" charset="-128"/>
            </a:endParaRPr>
          </a:p>
          <a:p>
            <a:endParaRPr lang="en-US" altLang="en-US" dirty="0">
              <a:ea typeface="ＭＳ Ｐゴシック" charset="-128"/>
            </a:endParaRPr>
          </a:p>
        </p:txBody>
      </p:sp>
      <p:sp>
        <p:nvSpPr>
          <p:cNvPr id="3" name="Title 2"/>
          <p:cNvSpPr>
            <a:spLocks noGrp="1"/>
          </p:cNvSpPr>
          <p:nvPr>
            <p:ph type="title"/>
          </p:nvPr>
        </p:nvSpPr>
        <p:spPr/>
        <p:txBody>
          <a:bodyPr/>
          <a:lstStyle/>
          <a:p>
            <a:r>
              <a:rPr lang="en-US" altLang="en-US">
                <a:effectLst>
                  <a:outerShdw blurRad="38100" dist="38100" dir="2700000" algn="tl">
                    <a:srgbClr val="C0C0C0"/>
                  </a:outerShdw>
                </a:effectLst>
                <a:ea typeface="ＭＳ Ｐゴシック" charset="-128"/>
              </a:rPr>
              <a:t>Warm Up #1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dirty="0" smtClean="0">
                <a:ea typeface="+mj-ea"/>
                <a:cs typeface="+mj-cs"/>
              </a:rPr>
              <a:t>Economics:</a:t>
            </a:r>
            <a:br>
              <a:rPr lang="en-US" dirty="0" smtClean="0">
                <a:ea typeface="+mj-ea"/>
                <a:cs typeface="+mj-cs"/>
              </a:rPr>
            </a:br>
            <a:r>
              <a:rPr lang="en-US" dirty="0" smtClean="0">
                <a:ea typeface="+mj-ea"/>
                <a:cs typeface="+mj-cs"/>
              </a:rPr>
              <a:t>Chapter 1</a:t>
            </a:r>
            <a:endParaRPr lang="en-US" dirty="0">
              <a:ea typeface="+mj-ea"/>
              <a:cs typeface="+mj-cs"/>
            </a:endParaRPr>
          </a:p>
        </p:txBody>
      </p:sp>
      <p:sp>
        <p:nvSpPr>
          <p:cNvPr id="20482" name="Subtitle 2"/>
          <p:cNvSpPr>
            <a:spLocks noGrp="1"/>
          </p:cNvSpPr>
          <p:nvPr>
            <p:ph type="subTitle" idx="1"/>
          </p:nvPr>
        </p:nvSpPr>
        <p:spPr>
          <a:xfrm>
            <a:off x="685800" y="3611563"/>
            <a:ext cx="7772400" cy="1200150"/>
          </a:xfrm>
        </p:spPr>
        <p:txBody>
          <a:bodyPr/>
          <a:lstStyle/>
          <a:p>
            <a:pPr marR="0" eaLnBrk="1" hangingPunct="1"/>
            <a:r>
              <a:rPr lang="en-US" altLang="en-US" dirty="0" smtClean="0">
                <a:ea typeface="ＭＳ Ｐゴシック" charset="-128"/>
              </a:rPr>
              <a:t>Cook</a:t>
            </a:r>
          </a:p>
          <a:p>
            <a:pPr marR="0" eaLnBrk="1" hangingPunct="1"/>
            <a:r>
              <a:rPr lang="en-US" altLang="en-US" dirty="0" smtClean="0">
                <a:ea typeface="ＭＳ Ｐゴシック" charset="-128"/>
              </a:rPr>
              <a:t>Fall 2017</a:t>
            </a:r>
            <a:endParaRPr lang="en-US" altLang="en-US" dirty="0">
              <a:ea typeface="ＭＳ Ｐゴシック" charset="-128"/>
            </a:endParaRPr>
          </a:p>
        </p:txBody>
      </p:sp>
      <p:pic>
        <p:nvPicPr>
          <p:cNvPr id="204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4357688"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0" y="1219200"/>
            <a:ext cx="6096000" cy="5638800"/>
          </a:xfrm>
        </p:spPr>
        <p:txBody>
          <a:bodyPr/>
          <a:lstStyle/>
          <a:p>
            <a:pPr eaLnBrk="1" hangingPunct="1"/>
            <a:r>
              <a:rPr lang="en-US" altLang="en-US">
                <a:ea typeface="ＭＳ Ｐゴシック" charset="-128"/>
              </a:rPr>
              <a:t>What is Economics?</a:t>
            </a:r>
          </a:p>
          <a:p>
            <a:pPr lvl="1" eaLnBrk="1" hangingPunct="1"/>
            <a:r>
              <a:rPr lang="en-US" altLang="en-US">
                <a:ea typeface="ＭＳ Ｐゴシック" charset="-128"/>
              </a:rPr>
              <a:t>The study of how we make decisions</a:t>
            </a:r>
          </a:p>
          <a:p>
            <a:pPr eaLnBrk="1" hangingPunct="1"/>
            <a:r>
              <a:rPr lang="en-US" altLang="en-US">
                <a:ea typeface="ＭＳ Ｐゴシック" charset="-128"/>
              </a:rPr>
              <a:t>What is the fundamental problem facing all societies?</a:t>
            </a:r>
          </a:p>
          <a:p>
            <a:pPr lvl="1" eaLnBrk="1" hangingPunct="1"/>
            <a:r>
              <a:rPr lang="en-US" altLang="en-US">
                <a:ea typeface="ＭＳ Ｐゴシック" charset="-128"/>
              </a:rPr>
              <a:t>Scarcity – not having enough resources to produce all things people would like to have</a:t>
            </a:r>
          </a:p>
          <a:p>
            <a:pPr lvl="1" eaLnBrk="1" hangingPunct="1"/>
            <a:r>
              <a:rPr lang="en-US" altLang="en-US">
                <a:ea typeface="ＭＳ Ｐゴシック" charset="-128"/>
              </a:rPr>
              <a:t>Unlimited (infinite) desires coming into conflict with limited (finite) resources</a:t>
            </a:r>
          </a:p>
          <a:p>
            <a:pPr eaLnBrk="1" hangingPunct="1"/>
            <a:endParaRPr lang="en-US" altLang="en-US">
              <a:ea typeface="ＭＳ Ｐゴシック" charset="-128"/>
            </a:endParaRPr>
          </a:p>
        </p:txBody>
      </p:sp>
      <p:sp>
        <p:nvSpPr>
          <p:cNvPr id="2"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dirty="0" smtClean="0">
                <a:ea typeface="+mj-ea"/>
                <a:cs typeface="+mj-cs"/>
              </a:rPr>
              <a:t>Chapter 1</a:t>
            </a:r>
            <a:endParaRPr lang="en-US" dirty="0">
              <a:ea typeface="+mj-ea"/>
              <a:cs typeface="+mj-cs"/>
            </a:endParaRPr>
          </a:p>
        </p:txBody>
      </p:sp>
      <p:pic>
        <p:nvPicPr>
          <p:cNvPr id="2150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8463" y="0"/>
            <a:ext cx="23955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3302000"/>
            <a:ext cx="2395537"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p:txBody>
          <a:bodyPr/>
          <a:lstStyle/>
          <a:p>
            <a:pPr marL="622300" indent="-514350">
              <a:buFont typeface="Lucida Sans Unicode" charset="0"/>
              <a:buAutoNum type="arabicPeriod"/>
            </a:pPr>
            <a:r>
              <a:rPr lang="en-US" altLang="en-US" dirty="0">
                <a:ea typeface="ＭＳ Ｐゴシック" charset="-128"/>
              </a:rPr>
              <a:t>What is scarcity and how does it determine value? Give an example</a:t>
            </a:r>
          </a:p>
          <a:p>
            <a:pPr marL="622300" indent="-514350">
              <a:buFont typeface="Lucida Sans Unicode" charset="0"/>
              <a:buAutoNum type="arabicPeriod"/>
            </a:pPr>
            <a:r>
              <a:rPr lang="en-US" altLang="en-US" dirty="0" smtClean="0">
                <a:ea typeface="ＭＳ Ｐゴシック" charset="-128"/>
              </a:rPr>
              <a:t>In economics, what </a:t>
            </a:r>
            <a:r>
              <a:rPr lang="en-US" altLang="en-US" dirty="0">
                <a:ea typeface="ＭＳ Ｐゴシック" charset="-128"/>
              </a:rPr>
              <a:t>is a “need” vs a “want”?  Give an example</a:t>
            </a:r>
          </a:p>
          <a:p>
            <a:pPr marL="622300" indent="-514350">
              <a:buFont typeface="Lucida Sans Unicode" charset="0"/>
              <a:buAutoNum type="arabicPeriod"/>
            </a:pPr>
            <a:r>
              <a:rPr lang="en-US" altLang="en-US" dirty="0" smtClean="0">
                <a:ea typeface="ＭＳ Ｐゴシック" charset="-128"/>
              </a:rPr>
              <a:t>What is your favorite economics story?</a:t>
            </a:r>
            <a:endParaRPr lang="en-US" altLang="en-US" dirty="0">
              <a:ea typeface="ＭＳ Ｐゴシック" charset="-128"/>
            </a:endParaRPr>
          </a:p>
        </p:txBody>
      </p:sp>
      <p:sp>
        <p:nvSpPr>
          <p:cNvPr id="3" name="Title 2"/>
          <p:cNvSpPr>
            <a:spLocks noGrp="1"/>
          </p:cNvSpPr>
          <p:nvPr>
            <p:ph type="title"/>
          </p:nvPr>
        </p:nvSpPr>
        <p:spPr/>
        <p:txBody>
          <a:bodyPr/>
          <a:lstStyle/>
          <a:p>
            <a:r>
              <a:rPr lang="en-US" altLang="en-US" dirty="0">
                <a:effectLst>
                  <a:outerShdw blurRad="38100" dist="38100" dir="2700000" algn="tl">
                    <a:srgbClr val="C0C0C0"/>
                  </a:outerShdw>
                </a:effectLst>
                <a:ea typeface="ＭＳ Ｐゴシック" charset="-128"/>
              </a:rPr>
              <a:t>Warm Up </a:t>
            </a:r>
            <a:r>
              <a:rPr lang="en-US" altLang="en-US" dirty="0" smtClean="0">
                <a:effectLst>
                  <a:outerShdw blurRad="38100" dist="38100" dir="2700000" algn="tl">
                    <a:srgbClr val="C0C0C0"/>
                  </a:outerShdw>
                </a:effectLst>
                <a:ea typeface="ＭＳ Ｐゴシック" charset="-128"/>
              </a:rPr>
              <a:t>#1</a:t>
            </a:r>
            <a:endParaRPr lang="en-US" altLang="en-US" dirty="0">
              <a:effectLst>
                <a:outerShdw blurRad="38100" dist="38100" dir="2700000" algn="tl">
                  <a:srgbClr val="C0C0C0"/>
                </a:outerShdw>
              </a:effectLst>
              <a:ea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40363"/>
          </a:xfrm>
        </p:spPr>
        <p:txBody>
          <a:bodyPr/>
          <a:lstStyle/>
          <a:p>
            <a:pPr eaLnBrk="1" hangingPunct="1"/>
            <a:r>
              <a:rPr lang="en-US" altLang="en-US">
                <a:ea typeface="ＭＳ Ｐゴシック" charset="-128"/>
              </a:rPr>
              <a:t>Need</a:t>
            </a:r>
          </a:p>
          <a:p>
            <a:pPr lvl="1" eaLnBrk="1" hangingPunct="1"/>
            <a:r>
              <a:rPr lang="en-US" altLang="en-US">
                <a:ea typeface="ＭＳ Ｐゴシック" charset="-128"/>
              </a:rPr>
              <a:t>Basic requirement for survival</a:t>
            </a:r>
          </a:p>
          <a:p>
            <a:pPr lvl="1" eaLnBrk="1" hangingPunct="1"/>
            <a:r>
              <a:rPr lang="en-US" altLang="en-US">
                <a:ea typeface="ＭＳ Ｐゴシック" charset="-128"/>
              </a:rPr>
              <a:t>Food, shelter, clothing</a:t>
            </a:r>
          </a:p>
          <a:p>
            <a:pPr eaLnBrk="1" hangingPunct="1"/>
            <a:r>
              <a:rPr lang="en-US" altLang="en-US">
                <a:ea typeface="ＭＳ Ｐゴシック" charset="-128"/>
              </a:rPr>
              <a:t>Want</a:t>
            </a:r>
          </a:p>
          <a:p>
            <a:pPr lvl="1" eaLnBrk="1" hangingPunct="1"/>
            <a:r>
              <a:rPr lang="en-US" altLang="en-US">
                <a:ea typeface="ＭＳ Ｐゴシック" charset="-128"/>
              </a:rPr>
              <a:t>Things we justify as needs but are not necessarily needed</a:t>
            </a:r>
          </a:p>
          <a:p>
            <a:pPr lvl="1" eaLnBrk="1" hangingPunct="1"/>
            <a:r>
              <a:rPr lang="en-US" altLang="en-US">
                <a:ea typeface="ＭＳ Ｐゴシック" charset="-128"/>
              </a:rPr>
              <a:t>Pizza is a food and we may want it but there are other basic sources of food that could help us survive just as well</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hangingPunct="1">
              <a:defRPr/>
            </a:pPr>
            <a:r>
              <a:rPr lang="en-US" dirty="0" smtClean="0"/>
              <a:t>Chapter 1</a:t>
            </a:r>
            <a:endParaRPr lang="en-US" dirty="0"/>
          </a:p>
        </p:txBody>
      </p:sp>
      <p:pic>
        <p:nvPicPr>
          <p:cNvPr id="2253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451350"/>
            <a:ext cx="32004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7936</TotalTime>
  <Words>2037</Words>
  <Application>Microsoft Macintosh PowerPoint</Application>
  <PresentationFormat>On-screen Show (4:3)</PresentationFormat>
  <Paragraphs>210</Paragraphs>
  <Slides>43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Calibri</vt:lpstr>
      <vt:lpstr>Lucida Sans Unicode</vt:lpstr>
      <vt:lpstr>ＭＳ Ｐゴシック</vt:lpstr>
      <vt:lpstr>Verdana</vt:lpstr>
      <vt:lpstr>Wingdings 2</vt:lpstr>
      <vt:lpstr>Wingdings 3</vt:lpstr>
      <vt:lpstr>Arial</vt:lpstr>
      <vt:lpstr>Concourse</vt:lpstr>
      <vt:lpstr>Welcome to Class…</vt:lpstr>
      <vt:lpstr>Economics with Mr. Cook</vt:lpstr>
      <vt:lpstr>Economics with Mr. Cook</vt:lpstr>
      <vt:lpstr>Econ with Mr. Cook</vt:lpstr>
      <vt:lpstr>Warm Up #1</vt:lpstr>
      <vt:lpstr>Economics: Chapter 1</vt:lpstr>
      <vt:lpstr>Chapter 1</vt:lpstr>
      <vt:lpstr>Warm Up #1</vt:lpstr>
      <vt:lpstr>Chapter 1</vt:lpstr>
      <vt:lpstr>Chapter 1</vt:lpstr>
      <vt:lpstr>Chapter 1</vt:lpstr>
      <vt:lpstr>Chapter 1</vt:lpstr>
      <vt:lpstr>Warm Up #2</vt:lpstr>
      <vt:lpstr>Chapter 1</vt:lpstr>
      <vt:lpstr>Chapter 1</vt:lpstr>
      <vt:lpstr>Chapter 1</vt:lpstr>
      <vt:lpstr>Chapter 1</vt:lpstr>
      <vt:lpstr>Chapter 1</vt:lpstr>
      <vt:lpstr>Chapter 1</vt:lpstr>
      <vt:lpstr>Warm Up #4</vt:lpstr>
      <vt:lpstr>Chapter 1</vt:lpstr>
      <vt:lpstr>Chapter 1</vt:lpstr>
      <vt:lpstr>Warm Up</vt:lpstr>
      <vt:lpstr>Warm Up</vt:lpstr>
      <vt:lpstr>Production Possibilities Curve</vt:lpstr>
      <vt:lpstr>PPF/PPC Growth</vt:lpstr>
      <vt:lpstr>Chapter 1</vt:lpstr>
      <vt:lpstr>Chapter 1</vt:lpstr>
      <vt:lpstr>Economics: Chapter 2</vt:lpstr>
      <vt:lpstr>Chapter 2</vt:lpstr>
      <vt:lpstr>Types of Economy</vt:lpstr>
      <vt:lpstr>Types of Economy</vt:lpstr>
      <vt:lpstr>Types of Economy</vt:lpstr>
      <vt:lpstr>Types of Economy</vt:lpstr>
      <vt:lpstr>Economic and Social Goals</vt:lpstr>
      <vt:lpstr>Chapter 2</vt:lpstr>
      <vt:lpstr>Warm Up #5</vt:lpstr>
      <vt:lpstr>Capitalism and Economic Freedom</vt:lpstr>
      <vt:lpstr>Chapter 2</vt:lpstr>
      <vt:lpstr>Capitalism and Economic Freedom</vt:lpstr>
      <vt:lpstr>Microeconomics</vt:lpstr>
      <vt:lpstr>Macroeconomics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with Mr. Cook</dc:title>
  <dc:creator>Microsoft Office User</dc:creator>
  <cp:lastModifiedBy>Microsoft Office User</cp:lastModifiedBy>
  <cp:revision>55</cp:revision>
  <cp:lastPrinted>2010-09-07T18:13:20Z</cp:lastPrinted>
  <dcterms:created xsi:type="dcterms:W3CDTF">2016-01-05T01:27:09Z</dcterms:created>
  <dcterms:modified xsi:type="dcterms:W3CDTF">2017-08-18T21:32:53Z</dcterms:modified>
</cp:coreProperties>
</file>